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2" r:id="rId1"/>
    <p:sldMasterId id="2147483871" r:id="rId2"/>
  </p:sldMasterIdLst>
  <p:notesMasterIdLst>
    <p:notesMasterId r:id="rId73"/>
  </p:notesMasterIdLst>
  <p:sldIdLst>
    <p:sldId id="256" r:id="rId3"/>
    <p:sldId id="272" r:id="rId4"/>
    <p:sldId id="541" r:id="rId5"/>
    <p:sldId id="542" r:id="rId6"/>
    <p:sldId id="543" r:id="rId7"/>
    <p:sldId id="544" r:id="rId8"/>
    <p:sldId id="545" r:id="rId9"/>
    <p:sldId id="546" r:id="rId10"/>
    <p:sldId id="547" r:id="rId11"/>
    <p:sldId id="548" r:id="rId12"/>
    <p:sldId id="549" r:id="rId13"/>
    <p:sldId id="550" r:id="rId14"/>
    <p:sldId id="551" r:id="rId15"/>
    <p:sldId id="552" r:id="rId16"/>
    <p:sldId id="553" r:id="rId17"/>
    <p:sldId id="554" r:id="rId18"/>
    <p:sldId id="555" r:id="rId19"/>
    <p:sldId id="556" r:id="rId20"/>
    <p:sldId id="558" r:id="rId21"/>
    <p:sldId id="559" r:id="rId22"/>
    <p:sldId id="557" r:id="rId23"/>
    <p:sldId id="560" r:id="rId24"/>
    <p:sldId id="561" r:id="rId25"/>
    <p:sldId id="562" r:id="rId26"/>
    <p:sldId id="563" r:id="rId27"/>
    <p:sldId id="564" r:id="rId28"/>
    <p:sldId id="565" r:id="rId29"/>
    <p:sldId id="566" r:id="rId30"/>
    <p:sldId id="567" r:id="rId31"/>
    <p:sldId id="568" r:id="rId32"/>
    <p:sldId id="569" r:id="rId33"/>
    <p:sldId id="570" r:id="rId34"/>
    <p:sldId id="571" r:id="rId35"/>
    <p:sldId id="572" r:id="rId36"/>
    <p:sldId id="573" r:id="rId37"/>
    <p:sldId id="574" r:id="rId38"/>
    <p:sldId id="575" r:id="rId39"/>
    <p:sldId id="576" r:id="rId40"/>
    <p:sldId id="577" r:id="rId41"/>
    <p:sldId id="578" r:id="rId42"/>
    <p:sldId id="579" r:id="rId43"/>
    <p:sldId id="580" r:id="rId44"/>
    <p:sldId id="581" r:id="rId45"/>
    <p:sldId id="582" r:id="rId46"/>
    <p:sldId id="583" r:id="rId47"/>
    <p:sldId id="602" r:id="rId48"/>
    <p:sldId id="603" r:id="rId49"/>
    <p:sldId id="605" r:id="rId50"/>
    <p:sldId id="606" r:id="rId51"/>
    <p:sldId id="584" r:id="rId52"/>
    <p:sldId id="585" r:id="rId53"/>
    <p:sldId id="586" r:id="rId54"/>
    <p:sldId id="587" r:id="rId55"/>
    <p:sldId id="588" r:id="rId56"/>
    <p:sldId id="589" r:id="rId57"/>
    <p:sldId id="590" r:id="rId58"/>
    <p:sldId id="591" r:id="rId59"/>
    <p:sldId id="592" r:id="rId60"/>
    <p:sldId id="593" r:id="rId61"/>
    <p:sldId id="594" r:id="rId62"/>
    <p:sldId id="595" r:id="rId63"/>
    <p:sldId id="596" r:id="rId64"/>
    <p:sldId id="607" r:id="rId65"/>
    <p:sldId id="597" r:id="rId66"/>
    <p:sldId id="598" r:id="rId67"/>
    <p:sldId id="599" r:id="rId68"/>
    <p:sldId id="600" r:id="rId69"/>
    <p:sldId id="601" r:id="rId70"/>
    <p:sldId id="300" r:id="rId71"/>
    <p:sldId id="435" r:id="rId72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CC"/>
    <a:srgbClr val="E1EC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보통 스타일 1 - 강조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27102A9-8310-4765-A935-A1911B00CA55}" styleName="밝은 스타일 1 - 강조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75" autoAdjust="0"/>
    <p:restoredTop sz="94660"/>
  </p:normalViewPr>
  <p:slideViewPr>
    <p:cSldViewPr>
      <p:cViewPr varScale="1">
        <p:scale>
          <a:sx n="76" d="100"/>
          <a:sy n="76" d="100"/>
        </p:scale>
        <p:origin x="1314" y="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521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presProps" Target="presProp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theme" Target="theme/theme1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FEC68B-29CE-4783-841F-AF99422E62E1}" type="datetimeFigureOut">
              <a:rPr lang="ko-KR" altLang="en-US" smtClean="0"/>
              <a:t>2023-02-27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6C166A-B78B-43E5-A1C2-EC1E35CC91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41359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직사각형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제목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9" name="부제목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ko-KR" altLang="en-US"/>
              <a:t>클릭하여 마스터 부제목 스타일 편집</a:t>
            </a:r>
            <a:endParaRPr kumimoji="0" lang="en-US"/>
          </a:p>
        </p:txBody>
      </p:sp>
      <p:sp>
        <p:nvSpPr>
          <p:cNvPr id="28" name="날짜 개체 틀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fld id="{7A2E1641-4D1D-4CB4-B77A-7A1830286FA7}" type="datetimeFigureOut">
              <a:rPr lang="ko-KR" altLang="en-US" smtClean="0"/>
              <a:t>2023-02-27</a:t>
            </a:fld>
            <a:endParaRPr lang="ko-KR" altLang="en-US"/>
          </a:p>
        </p:txBody>
      </p:sp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B131CD4-ABA7-4106-A5CA-AF5464DDED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22492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 편집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E1641-4D1D-4CB4-B77A-7A1830286FA7}" type="datetimeFigureOut">
              <a:rPr lang="ko-KR" altLang="en-US" smtClean="0"/>
              <a:t>2023-02-27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131CD4-ABA7-4106-A5CA-AF5464DDED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93560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 편집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</p:spPr>
        <p:txBody>
          <a:bodyPr/>
          <a:lstStyle/>
          <a:p>
            <a:fld id="{7A2E1641-4D1D-4CB4-B77A-7A1830286FA7}" type="datetimeFigureOut">
              <a:rPr lang="ko-KR" altLang="en-US" smtClean="0"/>
              <a:t>2023-02-27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직사각형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AB131CD4-ABA7-4106-A5CA-AF5464DDED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5243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3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1.png"/>
          <p:cNvPicPr>
            <a:picLocks noChangeAspect="1"/>
          </p:cNvPicPr>
          <p:nvPr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직사각형 6"/>
          <p:cNvSpPr/>
          <p:nvPr/>
        </p:nvSpPr>
        <p:spPr>
          <a:xfrm flipV="1">
            <a:off x="0" y="-3"/>
            <a:ext cx="9144000" cy="914402"/>
          </a:xfrm>
          <a:prstGeom prst="rect">
            <a:avLst/>
          </a:prstGeom>
          <a:solidFill>
            <a:srgbClr val="93BBF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B0BF85AA-28D0-4BDE-BFE9-CED6CDBFC3FC}"/>
              </a:ext>
            </a:extLst>
          </p:cNvPr>
          <p:cNvSpPr>
            <a:spLocks/>
          </p:cNvSpPr>
          <p:nvPr/>
        </p:nvSpPr>
        <p:spPr bwMode="auto">
          <a:xfrm>
            <a:off x="0" y="1052423"/>
            <a:ext cx="9144000" cy="5805577"/>
          </a:xfrm>
          <a:custGeom>
            <a:avLst/>
            <a:gdLst/>
            <a:ahLst/>
            <a:cxnLst>
              <a:cxn ang="0">
                <a:pos x="10972" y="0"/>
              </a:cxn>
              <a:cxn ang="0">
                <a:pos x="10908" y="113"/>
              </a:cxn>
              <a:cxn ang="0">
                <a:pos x="10842" y="225"/>
              </a:cxn>
              <a:cxn ang="0">
                <a:pos x="10777" y="113"/>
              </a:cxn>
              <a:cxn ang="0">
                <a:pos x="10713" y="0"/>
              </a:cxn>
              <a:cxn ang="0">
                <a:pos x="0" y="0"/>
              </a:cxn>
              <a:cxn ang="0">
                <a:pos x="0" y="5088"/>
              </a:cxn>
              <a:cxn ang="0">
                <a:pos x="11520" y="5088"/>
              </a:cxn>
              <a:cxn ang="0">
                <a:pos x="11520" y="0"/>
              </a:cxn>
              <a:cxn ang="0">
                <a:pos x="10972" y="0"/>
              </a:cxn>
            </a:cxnLst>
            <a:rect l="0" t="0" r="r" b="b"/>
            <a:pathLst>
              <a:path w="11520" h="5088">
                <a:moveTo>
                  <a:pt x="10972" y="0"/>
                </a:moveTo>
                <a:lnTo>
                  <a:pt x="10908" y="113"/>
                </a:lnTo>
                <a:lnTo>
                  <a:pt x="10842" y="225"/>
                </a:lnTo>
                <a:lnTo>
                  <a:pt x="10777" y="113"/>
                </a:lnTo>
                <a:lnTo>
                  <a:pt x="10713" y="0"/>
                </a:lnTo>
                <a:lnTo>
                  <a:pt x="0" y="0"/>
                </a:lnTo>
                <a:lnTo>
                  <a:pt x="0" y="5088"/>
                </a:lnTo>
                <a:lnTo>
                  <a:pt x="11520" y="5088"/>
                </a:lnTo>
                <a:lnTo>
                  <a:pt x="11520" y="0"/>
                </a:lnTo>
                <a:lnTo>
                  <a:pt x="10972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71764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4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1.png"/>
          <p:cNvPicPr>
            <a:picLocks noChangeAspect="1"/>
          </p:cNvPicPr>
          <p:nvPr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직사각형 6"/>
          <p:cNvSpPr/>
          <p:nvPr/>
        </p:nvSpPr>
        <p:spPr>
          <a:xfrm flipV="1">
            <a:off x="0" y="-3"/>
            <a:ext cx="9144000" cy="914402"/>
          </a:xfrm>
          <a:prstGeom prst="rect">
            <a:avLst/>
          </a:prstGeom>
          <a:solidFill>
            <a:srgbClr val="93BBF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B0BF85AA-28D0-4BDE-BFE9-CED6CDBFC3FC}"/>
              </a:ext>
            </a:extLst>
          </p:cNvPr>
          <p:cNvSpPr>
            <a:spLocks/>
          </p:cNvSpPr>
          <p:nvPr/>
        </p:nvSpPr>
        <p:spPr bwMode="auto">
          <a:xfrm>
            <a:off x="0" y="1052423"/>
            <a:ext cx="9144000" cy="5805577"/>
          </a:xfrm>
          <a:custGeom>
            <a:avLst/>
            <a:gdLst/>
            <a:ahLst/>
            <a:cxnLst>
              <a:cxn ang="0">
                <a:pos x="10972" y="0"/>
              </a:cxn>
              <a:cxn ang="0">
                <a:pos x="10908" y="113"/>
              </a:cxn>
              <a:cxn ang="0">
                <a:pos x="10842" y="225"/>
              </a:cxn>
              <a:cxn ang="0">
                <a:pos x="10777" y="113"/>
              </a:cxn>
              <a:cxn ang="0">
                <a:pos x="10713" y="0"/>
              </a:cxn>
              <a:cxn ang="0">
                <a:pos x="0" y="0"/>
              </a:cxn>
              <a:cxn ang="0">
                <a:pos x="0" y="5088"/>
              </a:cxn>
              <a:cxn ang="0">
                <a:pos x="11520" y="5088"/>
              </a:cxn>
              <a:cxn ang="0">
                <a:pos x="11520" y="0"/>
              </a:cxn>
              <a:cxn ang="0">
                <a:pos x="10972" y="0"/>
              </a:cxn>
            </a:cxnLst>
            <a:rect l="0" t="0" r="r" b="b"/>
            <a:pathLst>
              <a:path w="11520" h="5088">
                <a:moveTo>
                  <a:pt x="10972" y="0"/>
                </a:moveTo>
                <a:lnTo>
                  <a:pt x="10908" y="113"/>
                </a:lnTo>
                <a:lnTo>
                  <a:pt x="10842" y="225"/>
                </a:lnTo>
                <a:lnTo>
                  <a:pt x="10777" y="113"/>
                </a:lnTo>
                <a:lnTo>
                  <a:pt x="10713" y="0"/>
                </a:lnTo>
                <a:lnTo>
                  <a:pt x="0" y="0"/>
                </a:lnTo>
                <a:lnTo>
                  <a:pt x="0" y="5088"/>
                </a:lnTo>
                <a:lnTo>
                  <a:pt x="11520" y="5088"/>
                </a:lnTo>
                <a:lnTo>
                  <a:pt x="11520" y="0"/>
                </a:lnTo>
                <a:lnTo>
                  <a:pt x="10972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1010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1.png"/>
          <p:cNvPicPr>
            <a:picLocks noChangeAspect="1"/>
          </p:cNvPicPr>
          <p:nvPr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직사각형 6"/>
          <p:cNvSpPr/>
          <p:nvPr/>
        </p:nvSpPr>
        <p:spPr>
          <a:xfrm flipV="1">
            <a:off x="0" y="-3"/>
            <a:ext cx="9144000" cy="914402"/>
          </a:xfrm>
          <a:prstGeom prst="rect">
            <a:avLst/>
          </a:prstGeom>
          <a:solidFill>
            <a:srgbClr val="93BBF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B0BF85AA-28D0-4BDE-BFE9-CED6CDBFC3FC}"/>
              </a:ext>
            </a:extLst>
          </p:cNvPr>
          <p:cNvSpPr>
            <a:spLocks/>
          </p:cNvSpPr>
          <p:nvPr/>
        </p:nvSpPr>
        <p:spPr bwMode="auto">
          <a:xfrm>
            <a:off x="0" y="1052423"/>
            <a:ext cx="9144000" cy="5805577"/>
          </a:xfrm>
          <a:custGeom>
            <a:avLst/>
            <a:gdLst/>
            <a:ahLst/>
            <a:cxnLst>
              <a:cxn ang="0">
                <a:pos x="10972" y="0"/>
              </a:cxn>
              <a:cxn ang="0">
                <a:pos x="10908" y="113"/>
              </a:cxn>
              <a:cxn ang="0">
                <a:pos x="10842" y="225"/>
              </a:cxn>
              <a:cxn ang="0">
                <a:pos x="10777" y="113"/>
              </a:cxn>
              <a:cxn ang="0">
                <a:pos x="10713" y="0"/>
              </a:cxn>
              <a:cxn ang="0">
                <a:pos x="0" y="0"/>
              </a:cxn>
              <a:cxn ang="0">
                <a:pos x="0" y="5088"/>
              </a:cxn>
              <a:cxn ang="0">
                <a:pos x="11520" y="5088"/>
              </a:cxn>
              <a:cxn ang="0">
                <a:pos x="11520" y="0"/>
              </a:cxn>
              <a:cxn ang="0">
                <a:pos x="10972" y="0"/>
              </a:cxn>
            </a:cxnLst>
            <a:rect l="0" t="0" r="r" b="b"/>
            <a:pathLst>
              <a:path w="11520" h="5088">
                <a:moveTo>
                  <a:pt x="10972" y="0"/>
                </a:moveTo>
                <a:lnTo>
                  <a:pt x="10908" y="113"/>
                </a:lnTo>
                <a:lnTo>
                  <a:pt x="10842" y="225"/>
                </a:lnTo>
                <a:lnTo>
                  <a:pt x="10777" y="113"/>
                </a:lnTo>
                <a:lnTo>
                  <a:pt x="10713" y="0"/>
                </a:lnTo>
                <a:lnTo>
                  <a:pt x="0" y="0"/>
                </a:lnTo>
                <a:lnTo>
                  <a:pt x="0" y="5088"/>
                </a:lnTo>
                <a:lnTo>
                  <a:pt x="11520" y="5088"/>
                </a:lnTo>
                <a:lnTo>
                  <a:pt x="11520" y="0"/>
                </a:lnTo>
                <a:lnTo>
                  <a:pt x="10972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99637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1.png"/>
          <p:cNvPicPr>
            <a:picLocks noChangeAspect="1"/>
          </p:cNvPicPr>
          <p:nvPr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직사각형 6"/>
          <p:cNvSpPr/>
          <p:nvPr/>
        </p:nvSpPr>
        <p:spPr>
          <a:xfrm flipV="1">
            <a:off x="0" y="-3"/>
            <a:ext cx="9144000" cy="914402"/>
          </a:xfrm>
          <a:prstGeom prst="rect">
            <a:avLst/>
          </a:prstGeom>
          <a:solidFill>
            <a:srgbClr val="93BBF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B0BF85AA-28D0-4BDE-BFE9-CED6CDBFC3FC}"/>
              </a:ext>
            </a:extLst>
          </p:cNvPr>
          <p:cNvSpPr>
            <a:spLocks/>
          </p:cNvSpPr>
          <p:nvPr/>
        </p:nvSpPr>
        <p:spPr bwMode="auto">
          <a:xfrm>
            <a:off x="0" y="1052423"/>
            <a:ext cx="9144000" cy="5805577"/>
          </a:xfrm>
          <a:custGeom>
            <a:avLst/>
            <a:gdLst/>
            <a:ahLst/>
            <a:cxnLst>
              <a:cxn ang="0">
                <a:pos x="10972" y="0"/>
              </a:cxn>
              <a:cxn ang="0">
                <a:pos x="10908" y="113"/>
              </a:cxn>
              <a:cxn ang="0">
                <a:pos x="10842" y="225"/>
              </a:cxn>
              <a:cxn ang="0">
                <a:pos x="10777" y="113"/>
              </a:cxn>
              <a:cxn ang="0">
                <a:pos x="10713" y="0"/>
              </a:cxn>
              <a:cxn ang="0">
                <a:pos x="0" y="0"/>
              </a:cxn>
              <a:cxn ang="0">
                <a:pos x="0" y="5088"/>
              </a:cxn>
              <a:cxn ang="0">
                <a:pos x="11520" y="5088"/>
              </a:cxn>
              <a:cxn ang="0">
                <a:pos x="11520" y="0"/>
              </a:cxn>
              <a:cxn ang="0">
                <a:pos x="10972" y="0"/>
              </a:cxn>
            </a:cxnLst>
            <a:rect l="0" t="0" r="r" b="b"/>
            <a:pathLst>
              <a:path w="11520" h="5088">
                <a:moveTo>
                  <a:pt x="10972" y="0"/>
                </a:moveTo>
                <a:lnTo>
                  <a:pt x="10908" y="113"/>
                </a:lnTo>
                <a:lnTo>
                  <a:pt x="10842" y="225"/>
                </a:lnTo>
                <a:lnTo>
                  <a:pt x="10777" y="113"/>
                </a:lnTo>
                <a:lnTo>
                  <a:pt x="10713" y="0"/>
                </a:lnTo>
                <a:lnTo>
                  <a:pt x="0" y="0"/>
                </a:lnTo>
                <a:lnTo>
                  <a:pt x="0" y="5088"/>
                </a:lnTo>
                <a:lnTo>
                  <a:pt x="11520" y="5088"/>
                </a:lnTo>
                <a:lnTo>
                  <a:pt x="11520" y="0"/>
                </a:lnTo>
                <a:lnTo>
                  <a:pt x="10972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0386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1.png"/>
          <p:cNvPicPr>
            <a:picLocks noChangeAspect="1"/>
          </p:cNvPicPr>
          <p:nvPr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직사각형 6"/>
          <p:cNvSpPr/>
          <p:nvPr/>
        </p:nvSpPr>
        <p:spPr>
          <a:xfrm flipV="1">
            <a:off x="0" y="-3"/>
            <a:ext cx="9144000" cy="914402"/>
          </a:xfrm>
          <a:prstGeom prst="rect">
            <a:avLst/>
          </a:prstGeom>
          <a:solidFill>
            <a:srgbClr val="93BBF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B0BF85AA-28D0-4BDE-BFE9-CED6CDBFC3FC}"/>
              </a:ext>
            </a:extLst>
          </p:cNvPr>
          <p:cNvSpPr>
            <a:spLocks/>
          </p:cNvSpPr>
          <p:nvPr/>
        </p:nvSpPr>
        <p:spPr bwMode="auto">
          <a:xfrm>
            <a:off x="0" y="1052423"/>
            <a:ext cx="9144000" cy="5805577"/>
          </a:xfrm>
          <a:custGeom>
            <a:avLst/>
            <a:gdLst/>
            <a:ahLst/>
            <a:cxnLst>
              <a:cxn ang="0">
                <a:pos x="10972" y="0"/>
              </a:cxn>
              <a:cxn ang="0">
                <a:pos x="10908" y="113"/>
              </a:cxn>
              <a:cxn ang="0">
                <a:pos x="10842" y="225"/>
              </a:cxn>
              <a:cxn ang="0">
                <a:pos x="10777" y="113"/>
              </a:cxn>
              <a:cxn ang="0">
                <a:pos x="10713" y="0"/>
              </a:cxn>
              <a:cxn ang="0">
                <a:pos x="0" y="0"/>
              </a:cxn>
              <a:cxn ang="0">
                <a:pos x="0" y="5088"/>
              </a:cxn>
              <a:cxn ang="0">
                <a:pos x="11520" y="5088"/>
              </a:cxn>
              <a:cxn ang="0">
                <a:pos x="11520" y="0"/>
              </a:cxn>
              <a:cxn ang="0">
                <a:pos x="10972" y="0"/>
              </a:cxn>
            </a:cxnLst>
            <a:rect l="0" t="0" r="r" b="b"/>
            <a:pathLst>
              <a:path w="11520" h="5088">
                <a:moveTo>
                  <a:pt x="10972" y="0"/>
                </a:moveTo>
                <a:lnTo>
                  <a:pt x="10908" y="113"/>
                </a:lnTo>
                <a:lnTo>
                  <a:pt x="10842" y="225"/>
                </a:lnTo>
                <a:lnTo>
                  <a:pt x="10777" y="113"/>
                </a:lnTo>
                <a:lnTo>
                  <a:pt x="10713" y="0"/>
                </a:lnTo>
                <a:lnTo>
                  <a:pt x="0" y="0"/>
                </a:lnTo>
                <a:lnTo>
                  <a:pt x="0" y="5088"/>
                </a:lnTo>
                <a:lnTo>
                  <a:pt x="11520" y="5088"/>
                </a:lnTo>
                <a:lnTo>
                  <a:pt x="11520" y="0"/>
                </a:lnTo>
                <a:lnTo>
                  <a:pt x="10972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599739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1.png"/>
          <p:cNvPicPr>
            <a:picLocks noChangeAspect="1"/>
          </p:cNvPicPr>
          <p:nvPr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직사각형 6"/>
          <p:cNvSpPr/>
          <p:nvPr/>
        </p:nvSpPr>
        <p:spPr>
          <a:xfrm flipV="1">
            <a:off x="0" y="-3"/>
            <a:ext cx="9144000" cy="914402"/>
          </a:xfrm>
          <a:prstGeom prst="rect">
            <a:avLst/>
          </a:prstGeom>
          <a:solidFill>
            <a:srgbClr val="93BBF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B0BF85AA-28D0-4BDE-BFE9-CED6CDBFC3FC}"/>
              </a:ext>
            </a:extLst>
          </p:cNvPr>
          <p:cNvSpPr>
            <a:spLocks/>
          </p:cNvSpPr>
          <p:nvPr/>
        </p:nvSpPr>
        <p:spPr bwMode="auto">
          <a:xfrm>
            <a:off x="0" y="1052423"/>
            <a:ext cx="9144000" cy="5805577"/>
          </a:xfrm>
          <a:custGeom>
            <a:avLst/>
            <a:gdLst/>
            <a:ahLst/>
            <a:cxnLst>
              <a:cxn ang="0">
                <a:pos x="10972" y="0"/>
              </a:cxn>
              <a:cxn ang="0">
                <a:pos x="10908" y="113"/>
              </a:cxn>
              <a:cxn ang="0">
                <a:pos x="10842" y="225"/>
              </a:cxn>
              <a:cxn ang="0">
                <a:pos x="10777" y="113"/>
              </a:cxn>
              <a:cxn ang="0">
                <a:pos x="10713" y="0"/>
              </a:cxn>
              <a:cxn ang="0">
                <a:pos x="0" y="0"/>
              </a:cxn>
              <a:cxn ang="0">
                <a:pos x="0" y="5088"/>
              </a:cxn>
              <a:cxn ang="0">
                <a:pos x="11520" y="5088"/>
              </a:cxn>
              <a:cxn ang="0">
                <a:pos x="11520" y="0"/>
              </a:cxn>
              <a:cxn ang="0">
                <a:pos x="10972" y="0"/>
              </a:cxn>
            </a:cxnLst>
            <a:rect l="0" t="0" r="r" b="b"/>
            <a:pathLst>
              <a:path w="11520" h="5088">
                <a:moveTo>
                  <a:pt x="10972" y="0"/>
                </a:moveTo>
                <a:lnTo>
                  <a:pt x="10908" y="113"/>
                </a:lnTo>
                <a:lnTo>
                  <a:pt x="10842" y="225"/>
                </a:lnTo>
                <a:lnTo>
                  <a:pt x="10777" y="113"/>
                </a:lnTo>
                <a:lnTo>
                  <a:pt x="10713" y="0"/>
                </a:lnTo>
                <a:lnTo>
                  <a:pt x="0" y="0"/>
                </a:lnTo>
                <a:lnTo>
                  <a:pt x="0" y="5088"/>
                </a:lnTo>
                <a:lnTo>
                  <a:pt x="11520" y="5088"/>
                </a:lnTo>
                <a:lnTo>
                  <a:pt x="11520" y="0"/>
                </a:lnTo>
                <a:lnTo>
                  <a:pt x="10972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261718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제목, 텍스트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81000"/>
            <a:ext cx="7977188" cy="5715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600" y="1066800"/>
            <a:ext cx="3924300" cy="518160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6300" y="1066800"/>
            <a:ext cx="3924300" cy="518160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48221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30B603C-9958-4788-B498-1B9296F86C02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526429911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E1641-4D1D-4CB4-B77A-7A1830286FA7}" type="datetimeFigureOut">
              <a:rPr lang="ko-KR" altLang="en-US" smtClean="0"/>
              <a:t>2023-02-27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AB131CD4-ABA7-4106-A5CA-AF5464DDED7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>
            <a:lvl1pPr marL="320040" indent="-320040">
              <a:buFont typeface="Wingdings" panose="05000000000000000000" pitchFamily="2" charset="2"/>
              <a:buChar char="l"/>
              <a:defRPr sz="200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1pPr>
            <a:lvl2pPr marL="640080" indent="-274320">
              <a:buFont typeface="Wingdings" panose="05000000000000000000" pitchFamily="2" charset="2"/>
              <a:buChar char="§"/>
              <a:defRPr sz="200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200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3pPr>
            <a:lvl4pPr marL="1371600" indent="-228600">
              <a:buFont typeface="Wingdings" panose="05000000000000000000" pitchFamily="2" charset="2"/>
              <a:buChar char=""/>
              <a:defRPr sz="180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4pPr>
            <a:lvl5pPr>
              <a:defRPr sz="180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5pPr>
          </a:lstStyle>
          <a:p>
            <a:pPr lvl="0" eaLnBrk="1" latinLnBrk="0" hangingPunct="1"/>
            <a:r>
              <a:rPr lang="ko-KR" altLang="en-US" dirty="0"/>
              <a:t>마스터 텍스트 스타일 편집</a:t>
            </a:r>
          </a:p>
          <a:p>
            <a:pPr lvl="1" eaLnBrk="1" latinLnBrk="0" hangingPunct="1"/>
            <a:r>
              <a:rPr lang="ko-KR" altLang="en-US" dirty="0"/>
              <a:t>둘째 수준</a:t>
            </a:r>
          </a:p>
          <a:p>
            <a:pPr lvl="2" eaLnBrk="1" latinLnBrk="0" hangingPunct="1"/>
            <a:r>
              <a:rPr lang="ko-KR" altLang="en-US" dirty="0"/>
              <a:t>셋째 수준</a:t>
            </a:r>
          </a:p>
          <a:p>
            <a:pPr lvl="3" eaLnBrk="1" latinLnBrk="0" hangingPunct="1"/>
            <a:r>
              <a:rPr lang="ko-KR" altLang="en-US" dirty="0"/>
              <a:t>넷째 수준</a:t>
            </a:r>
          </a:p>
          <a:p>
            <a:pPr lvl="4" eaLnBrk="1" latinLnBrk="0" hangingPunct="1"/>
            <a:r>
              <a:rPr lang="ko-KR" altLang="en-US" dirty="0"/>
              <a:t>다섯째 수준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0980099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DD98886-979C-4826-8809-BCF08B6FF41C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50959334"/>
      </p:ext>
    </p:extLst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4A323C9-5CD4-40BE-B194-46FF105FE0E2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313765408"/>
      </p:ext>
    </p:extLst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85800" y="1333500"/>
            <a:ext cx="4029075" cy="4152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867275" y="1333500"/>
            <a:ext cx="4030663" cy="4152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04AED38-49D9-4C23-9D13-132B960C18AE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049589719"/>
      </p:ext>
    </p:extLst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20AA52B-DDF0-4116-BC20-BB2599203C3C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713541037"/>
      </p:ext>
    </p:extLst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5F2C16B-C8E6-4697-AE29-D4142E622319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877958737"/>
      </p:ext>
    </p:extLst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845B046-F723-44FB-875B-FA1765E61F16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180443828"/>
      </p:ext>
    </p:extLst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3E5F3EF-AEC9-4DA1-B743-6807B4EEF998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089034420"/>
      </p:ext>
    </p:extLst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1441C55-709E-414D-AED6-4B6DA8AC4D43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227951147"/>
      </p:ext>
    </p:extLst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678AA7B-6D0B-48F5-BBD2-156648A4F29B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50360"/>
      </p:ext>
    </p:extLst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858000" y="381000"/>
            <a:ext cx="2057400" cy="5105400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85800" y="381000"/>
            <a:ext cx="6019800" cy="510540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61F50FA-B910-41F0-9007-76B8A194495B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441424342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/>
              <a:t>마스터 텍스트 스타일 편집</a:t>
            </a:r>
          </a:p>
        </p:txBody>
      </p:sp>
      <p:sp>
        <p:nvSpPr>
          <p:cNvPr id="7" name="직사각형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E1641-4D1D-4CB4-B77A-7A1830286FA7}" type="datetimeFigureOut">
              <a:rPr lang="ko-KR" altLang="en-US" smtClean="0"/>
              <a:t>2023-02-27</a:t>
            </a:fld>
            <a:endParaRPr lang="ko-KR" alt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AB131CD4-ABA7-4106-A5CA-AF5464DDED7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19588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 편집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 편집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8" name="날짜 개체 틀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7A2E1641-4D1D-4CB4-B77A-7A1830286FA7}" type="datetimeFigureOut">
              <a:rPr lang="ko-KR" altLang="en-US" smtClean="0"/>
              <a:t>2023-02-27</a:t>
            </a:fld>
            <a:endParaRPr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AB131CD4-ABA7-4106-A5CA-AF5464DDED7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05931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 편집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 편집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0" name="날짜 개체 틀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7A2E1641-4D1D-4CB4-B77A-7A1830286FA7}" type="datetimeFigureOut">
              <a:rPr lang="ko-KR" altLang="en-US" smtClean="0"/>
              <a:t>2023-02-27</a:t>
            </a:fld>
            <a:endParaRPr lang="ko-KR" altLang="en-US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AB131CD4-ABA7-4106-A5CA-AF5464DDED7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ko-KR" altLang="en-US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/>
              <a:t>마스터 텍스트 스타일 편집</a:t>
            </a: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/>
              <a:t>마스터 텍스트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42473054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E1641-4D1D-4CB4-B77A-7A1830286FA7}" type="datetimeFigureOut">
              <a:rPr lang="ko-KR" altLang="en-US" smtClean="0"/>
              <a:t>2023-02-27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AB131CD4-ABA7-4106-A5CA-AF5464DDED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46283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E1641-4D1D-4CB4-B77A-7A1830286FA7}" type="datetimeFigureOut">
              <a:rPr lang="ko-KR" altLang="en-US" smtClean="0"/>
              <a:t>2023-02-27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B131CD4-ABA7-4106-A5CA-AF5464DDED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66999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E1641-4D1D-4CB4-B77A-7A1830286FA7}" type="datetimeFigureOut">
              <a:rPr lang="ko-KR" altLang="en-US" smtClean="0"/>
              <a:t>2023-02-27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AB131CD4-ABA7-4106-A5CA-AF5464DDED7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/>
              <a:t>마스터 텍스트 스타일 편집</a:t>
            </a:r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 편집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40352799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/>
              <a:t>마스터 텍스트 스타일 편집</a:t>
            </a:r>
          </a:p>
        </p:txBody>
      </p:sp>
      <p:sp>
        <p:nvSpPr>
          <p:cNvPr id="8" name="직사각형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1" name="직사각형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/>
          <a:p>
            <a:fld id="{7A2E1641-4D1D-4CB4-B77A-7A1830286FA7}" type="datetimeFigureOut">
              <a:rPr lang="ko-KR" altLang="en-US" smtClean="0"/>
              <a:t>2023-02-27</a:t>
            </a:fld>
            <a:endParaRPr lang="ko-KR" alt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AB131CD4-ABA7-4106-A5CA-AF5464DDED7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</p:spPr>
        <p:txBody>
          <a:bodyPr rtlCol="0"/>
          <a:lstStyle/>
          <a:p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ko-KR" altLang="en-US"/>
              <a:t>그림을 추가하려면 아이콘을 클릭하십시오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9539246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개체 틀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612648" y="1600200"/>
            <a:ext cx="8153400" cy="45262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/>
              <a:t>둘째 수준</a:t>
            </a:r>
          </a:p>
          <a:p>
            <a:pPr lvl="2" eaLnBrk="1" latinLnBrk="0" hangingPunct="1"/>
            <a:r>
              <a:rPr kumimoji="0" lang="ko-KR" altLang="en-US"/>
              <a:t>셋째 수준</a:t>
            </a:r>
          </a:p>
          <a:p>
            <a:pPr lvl="3" eaLnBrk="1" latinLnBrk="0" hangingPunct="1"/>
            <a:r>
              <a:rPr kumimoji="0" lang="ko-KR" altLang="en-US"/>
              <a:t>넷째 수준</a:t>
            </a:r>
          </a:p>
          <a:p>
            <a:pPr lvl="4" eaLnBrk="1" latinLnBrk="0" hangingPunct="1"/>
            <a:r>
              <a:rPr kumimoji="0" lang="ko-KR" altLang="en-US"/>
              <a:t>다섯째 수준</a:t>
            </a:r>
            <a:endParaRPr kumimoji="0" lang="en-US"/>
          </a:p>
        </p:txBody>
      </p:sp>
      <p:sp>
        <p:nvSpPr>
          <p:cNvPr id="14" name="날짜 개체 틀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7A2E1641-4D1D-4CB4-B77A-7A1830286FA7}" type="datetimeFigureOut">
              <a:rPr lang="ko-KR" altLang="en-US" smtClean="0"/>
              <a:t>2023-02-27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3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7" name="직사각형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0" y="1280160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590550" y="1280160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4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AB131CD4-ABA7-4106-A5CA-AF5464DDED76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10" name="Picture 7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37" t="7674" r="13051" b="25082"/>
          <a:stretch>
            <a:fillRect/>
          </a:stretch>
        </p:blipFill>
        <p:spPr bwMode="auto">
          <a:xfrm>
            <a:off x="238125" y="187325"/>
            <a:ext cx="514350" cy="901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262787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  <p:sldLayoutId id="2147483864" r:id="rId12"/>
    <p:sldLayoutId id="2147483865" r:id="rId13"/>
    <p:sldLayoutId id="2147483866" r:id="rId14"/>
    <p:sldLayoutId id="2147483867" r:id="rId15"/>
    <p:sldLayoutId id="2147483868" r:id="rId16"/>
    <p:sldLayoutId id="2147483869" r:id="rId17"/>
    <p:sldLayoutId id="2147483870" r:id="rId18"/>
  </p:sldLayoutIdLst>
  <p:txStyles>
    <p:titleStyle>
      <a:lvl1pPr algn="l" rtl="0" eaLnBrk="1" latinLnBrk="1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1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1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1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1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1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1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1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1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1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125538" y="381000"/>
            <a:ext cx="7789862" cy="571500"/>
          </a:xfrm>
          <a:prstGeom prst="rect">
            <a:avLst/>
          </a:prstGeom>
          <a:solidFill>
            <a:srgbClr val="3399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333500"/>
            <a:ext cx="8212138" cy="415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69700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884863" y="64008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/>
            </a:lvl1pPr>
          </a:lstStyle>
          <a:p>
            <a:pPr>
              <a:defRPr/>
            </a:pPr>
            <a:fld id="{20DE7D8C-454A-43DC-8947-7671D5C99DA0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1029" name="Rectangle 6"/>
          <p:cNvSpPr>
            <a:spLocks noChangeArrowheads="1"/>
          </p:cNvSpPr>
          <p:nvPr/>
        </p:nvSpPr>
        <p:spPr bwMode="auto">
          <a:xfrm>
            <a:off x="990600" y="6324600"/>
            <a:ext cx="3505200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Comic Sans MS" panose="030F0702030302020204" pitchFamily="66" charset="0"/>
                <a:ea typeface="굴림" panose="020B0600000101010101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panose="030F0702030302020204" pitchFamily="66" charset="0"/>
                <a:ea typeface="굴림" panose="020B0600000101010101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panose="030F0702030302020204" pitchFamily="66" charset="0"/>
                <a:ea typeface="굴림" panose="020B0600000101010101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panose="030F0702030302020204" pitchFamily="66" charset="0"/>
                <a:ea typeface="굴림" panose="020B0600000101010101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panose="030F0702030302020204" pitchFamily="66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  <a:ea typeface="굴림" panose="020B0600000101010101" pitchFamily="50" charset="-127"/>
              </a:defRPr>
            </a:lvl9pPr>
          </a:lstStyle>
          <a:p>
            <a:pPr>
              <a:defRPr/>
            </a:pPr>
            <a:r>
              <a:rPr lang="en-US" altLang="ko-KR" sz="1000" dirty="0">
                <a:solidFill>
                  <a:srgbClr val="FF4C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2015 </a:t>
            </a:r>
            <a:r>
              <a:rPr lang="ko-KR" altLang="en-US" sz="1000" dirty="0">
                <a:solidFill>
                  <a:srgbClr val="FF4C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천인국</a:t>
            </a:r>
            <a:r>
              <a:rPr lang="en-US" altLang="ko-KR" sz="1000" dirty="0">
                <a:solidFill>
                  <a:srgbClr val="FF4C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&amp;</a:t>
            </a:r>
            <a:r>
              <a:rPr lang="ko-KR" altLang="en-US" sz="1000" dirty="0" err="1">
                <a:solidFill>
                  <a:srgbClr val="FF4C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인피니티북스</a:t>
            </a:r>
            <a:r>
              <a:rPr lang="ko-KR" altLang="en-US" sz="1000" dirty="0">
                <a:solidFill>
                  <a:srgbClr val="FF4C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altLang="ko-KR" sz="1000" dirty="0">
                <a:solidFill>
                  <a:srgbClr val="FF4C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 rights reserved</a:t>
            </a:r>
          </a:p>
        </p:txBody>
      </p:sp>
      <p:pic>
        <p:nvPicPr>
          <p:cNvPr id="1030" name="Picture 7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37" t="7674" r="13051" b="25082"/>
          <a:stretch>
            <a:fillRect/>
          </a:stretch>
        </p:blipFill>
        <p:spPr bwMode="auto">
          <a:xfrm>
            <a:off x="238125" y="187325"/>
            <a:ext cx="514350" cy="901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051167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2" r:id="rId1"/>
    <p:sldLayoutId id="2147483873" r:id="rId2"/>
    <p:sldLayoutId id="2147483874" r:id="rId3"/>
    <p:sldLayoutId id="2147483875" r:id="rId4"/>
    <p:sldLayoutId id="2147483876" r:id="rId5"/>
    <p:sldLayoutId id="2147483877" r:id="rId6"/>
    <p:sldLayoutId id="2147483878" r:id="rId7"/>
    <p:sldLayoutId id="2147483879" r:id="rId8"/>
    <p:sldLayoutId id="2147483880" r:id="rId9"/>
    <p:sldLayoutId id="2147483881" r:id="rId10"/>
    <p:sldLayoutId id="2147483882" r:id="rId11"/>
  </p:sldLayoutIdLst>
  <p:transition spd="med"/>
  <p:txStyles>
    <p:titleStyle>
      <a:lvl1pPr algn="ctr" rtl="0" eaLnBrk="1" fontAlgn="base" latinLnBrk="1" hangingPunct="1">
        <a:spcBef>
          <a:spcPct val="0"/>
        </a:spcBef>
        <a:spcAft>
          <a:spcPct val="0"/>
        </a:spcAft>
        <a:defRPr kumimoji="1" sz="4000">
          <a:solidFill>
            <a:schemeClr val="accent1"/>
          </a:solidFill>
          <a:latin typeface="+mj-lt"/>
          <a:ea typeface="+mj-ea"/>
          <a:cs typeface="+mj-cs"/>
        </a:defRPr>
      </a:lvl1pPr>
      <a:lvl2pPr algn="ctr" rtl="0" eaLnBrk="1" fontAlgn="base" latinLnBrk="1" hangingPunct="1">
        <a:spcBef>
          <a:spcPct val="0"/>
        </a:spcBef>
        <a:spcAft>
          <a:spcPct val="0"/>
        </a:spcAft>
        <a:defRPr kumimoji="1" sz="4000">
          <a:solidFill>
            <a:schemeClr val="accent1"/>
          </a:solidFill>
          <a:latin typeface="Comic Sans MS" pitchFamily="66" charset="0"/>
          <a:ea typeface="굴림" pitchFamily="50" charset="-127"/>
        </a:defRPr>
      </a:lvl2pPr>
      <a:lvl3pPr algn="ctr" rtl="0" eaLnBrk="1" fontAlgn="base" latinLnBrk="1" hangingPunct="1">
        <a:spcBef>
          <a:spcPct val="0"/>
        </a:spcBef>
        <a:spcAft>
          <a:spcPct val="0"/>
        </a:spcAft>
        <a:defRPr kumimoji="1" sz="4000">
          <a:solidFill>
            <a:schemeClr val="accent1"/>
          </a:solidFill>
          <a:latin typeface="Comic Sans MS" pitchFamily="66" charset="0"/>
          <a:ea typeface="굴림" pitchFamily="50" charset="-127"/>
        </a:defRPr>
      </a:lvl3pPr>
      <a:lvl4pPr algn="ctr" rtl="0" eaLnBrk="1" fontAlgn="base" latinLnBrk="1" hangingPunct="1">
        <a:spcBef>
          <a:spcPct val="0"/>
        </a:spcBef>
        <a:spcAft>
          <a:spcPct val="0"/>
        </a:spcAft>
        <a:defRPr kumimoji="1" sz="4000">
          <a:solidFill>
            <a:schemeClr val="accent1"/>
          </a:solidFill>
          <a:latin typeface="Comic Sans MS" pitchFamily="66" charset="0"/>
          <a:ea typeface="굴림" pitchFamily="50" charset="-127"/>
        </a:defRPr>
      </a:lvl4pPr>
      <a:lvl5pPr algn="ctr" rtl="0" eaLnBrk="1" fontAlgn="base" latinLnBrk="1" hangingPunct="1">
        <a:spcBef>
          <a:spcPct val="0"/>
        </a:spcBef>
        <a:spcAft>
          <a:spcPct val="0"/>
        </a:spcAft>
        <a:defRPr kumimoji="1" sz="4000">
          <a:solidFill>
            <a:schemeClr val="accent1"/>
          </a:solidFill>
          <a:latin typeface="Comic Sans MS" pitchFamily="66" charset="0"/>
          <a:ea typeface="굴림" pitchFamily="50" charset="-127"/>
        </a:defRPr>
      </a:lvl5pPr>
      <a:lvl6pPr marL="457200" algn="ctr" rtl="0" eaLnBrk="1" fontAlgn="base" latinLnBrk="1" hangingPunct="1">
        <a:spcBef>
          <a:spcPct val="0"/>
        </a:spcBef>
        <a:spcAft>
          <a:spcPct val="0"/>
        </a:spcAft>
        <a:defRPr kumimoji="1" sz="4000">
          <a:solidFill>
            <a:schemeClr val="tx1"/>
          </a:solidFill>
          <a:latin typeface="Comic Sans MS" pitchFamily="66" charset="0"/>
          <a:ea typeface="굴림" pitchFamily="50" charset="-127"/>
        </a:defRPr>
      </a:lvl6pPr>
      <a:lvl7pPr marL="914400" algn="ctr" rtl="0" eaLnBrk="1" fontAlgn="base" latinLnBrk="1" hangingPunct="1">
        <a:spcBef>
          <a:spcPct val="0"/>
        </a:spcBef>
        <a:spcAft>
          <a:spcPct val="0"/>
        </a:spcAft>
        <a:defRPr kumimoji="1" sz="4000">
          <a:solidFill>
            <a:schemeClr val="tx1"/>
          </a:solidFill>
          <a:latin typeface="Comic Sans MS" pitchFamily="66" charset="0"/>
          <a:ea typeface="굴림" pitchFamily="50" charset="-127"/>
        </a:defRPr>
      </a:lvl7pPr>
      <a:lvl8pPr marL="1371600" algn="ctr" rtl="0" eaLnBrk="1" fontAlgn="base" latinLnBrk="1" hangingPunct="1">
        <a:spcBef>
          <a:spcPct val="0"/>
        </a:spcBef>
        <a:spcAft>
          <a:spcPct val="0"/>
        </a:spcAft>
        <a:defRPr kumimoji="1" sz="4000">
          <a:solidFill>
            <a:schemeClr val="tx1"/>
          </a:solidFill>
          <a:latin typeface="Comic Sans MS" pitchFamily="66" charset="0"/>
          <a:ea typeface="굴림" pitchFamily="50" charset="-127"/>
        </a:defRPr>
      </a:lvl8pPr>
      <a:lvl9pPr marL="1828800" algn="ctr" rtl="0" eaLnBrk="1" fontAlgn="base" latinLnBrk="1" hangingPunct="1">
        <a:spcBef>
          <a:spcPct val="0"/>
        </a:spcBef>
        <a:spcAft>
          <a:spcPct val="0"/>
        </a:spcAft>
        <a:defRPr kumimoji="1" sz="4000">
          <a:solidFill>
            <a:schemeClr val="tx1"/>
          </a:solidFill>
          <a:latin typeface="Comic Sans MS" pitchFamily="66" charset="0"/>
          <a:ea typeface="굴림" pitchFamily="50" charset="-127"/>
        </a:defRPr>
      </a:lvl9pPr>
    </p:titleStyle>
    <p:bodyStyle>
      <a:lvl1pPr marL="342900" indent="-342900" algn="l" rtl="0" eaLnBrk="1" fontAlgn="base" latinLnBrk="1" hangingPunct="1">
        <a:spcBef>
          <a:spcPct val="20000"/>
        </a:spcBef>
        <a:spcAft>
          <a:spcPct val="0"/>
        </a:spcAft>
        <a:buClr>
          <a:schemeClr val="folHlink"/>
        </a:buClr>
        <a:buFont typeface="Symbol" panose="05050102010706020507" pitchFamily="18" charset="2"/>
        <a:buChar char="·"/>
        <a:defRPr kumimoji="1" sz="20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latinLnBrk="1" hangingPunct="1">
        <a:spcBef>
          <a:spcPct val="20000"/>
        </a:spcBef>
        <a:spcAft>
          <a:spcPct val="0"/>
        </a:spcAft>
        <a:buClr>
          <a:schemeClr val="bg2"/>
        </a:buClr>
        <a:buFont typeface="Symbol" panose="05050102010706020507" pitchFamily="18" charset="2"/>
        <a:buChar char="·"/>
        <a:defRPr kumimoji="1" sz="20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hlink"/>
        </a:buClr>
        <a:buFont typeface="Symbol" panose="05050102010706020507" pitchFamily="18" charset="2"/>
        <a:buChar char="·"/>
        <a:defRPr kumimoji="1">
          <a:solidFill>
            <a:schemeClr val="tx1"/>
          </a:solidFill>
          <a:latin typeface="+mn-lt"/>
          <a:ea typeface="+mn-ea"/>
        </a:defRPr>
      </a:lvl3pPr>
      <a:lvl4pPr marL="16002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hlink"/>
        </a:buClr>
        <a:buFont typeface="Symbol" panose="05050102010706020507" pitchFamily="18" charset="2"/>
        <a:buChar char="·"/>
        <a:defRPr kumimoji="1"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hlink"/>
        </a:buClr>
        <a:buFont typeface="Symbol" panose="05050102010706020507" pitchFamily="18" charset="2"/>
        <a:buChar char="·"/>
        <a:defRPr kumimoji="1" sz="14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hlink"/>
        </a:buClr>
        <a:buFont typeface="Symbol" pitchFamily="18" charset="2"/>
        <a:buChar char="·"/>
        <a:defRPr kumimoji="1" sz="14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hlink"/>
        </a:buClr>
        <a:buFont typeface="Symbol" pitchFamily="18" charset="2"/>
        <a:buChar char="·"/>
        <a:defRPr kumimoji="1" sz="14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hlink"/>
        </a:buClr>
        <a:buFont typeface="Symbol" pitchFamily="18" charset="2"/>
        <a:buChar char="·"/>
        <a:defRPr kumimoji="1" sz="14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hlink"/>
        </a:buClr>
        <a:buFont typeface="Symbol" pitchFamily="18" charset="2"/>
        <a:buChar char="·"/>
        <a:defRPr kumimoji="1" sz="14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wmf"/><Relationship Id="rId2" Type="http://schemas.openxmlformats.org/officeDocument/2006/relationships/image" Target="../media/image64.w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13</a:t>
            </a:r>
            <a:r>
              <a:rPr lang="ko-KR" altLang="en-US" dirty="0"/>
              <a:t>장 강화 학습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385547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75F603-0136-4136-88CB-00F537C03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할인된</a:t>
            </a:r>
            <a:r>
              <a:rPr lang="en-US" altLang="ko-KR" dirty="0"/>
              <a:t> </a:t>
            </a:r>
            <a:r>
              <a:rPr lang="ko-KR" altLang="en-US" dirty="0"/>
              <a:t>보상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059BBB2-B98B-49B9-B46F-DE0F5483B5F9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에이전트가 미래에 받을 보상은 약간 할인해서 계산해야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D0C508C-8A50-4A92-B0F2-841EC2D9B1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3688" y="2346551"/>
            <a:ext cx="5476875" cy="2886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1115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D8399A-6923-4883-8A8C-D441FBA24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총 보상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D2ADC0B-6322-4B03-9231-C5BE6B2CEA40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강화 학습에서도 “할인된 </a:t>
            </a:r>
            <a:r>
              <a:rPr lang="ko-KR" altLang="en-US" dirty="0" err="1"/>
              <a:t>보상”이라는</a:t>
            </a:r>
            <a:r>
              <a:rPr lang="ko-KR" altLang="en-US" dirty="0"/>
              <a:t> 개념을 사용한다</a:t>
            </a:r>
            <a:r>
              <a:rPr lang="en-US" altLang="ko-KR" dirty="0"/>
              <a:t>. </a:t>
            </a:r>
            <a:r>
              <a:rPr lang="ko-KR" altLang="en-US" dirty="0"/>
              <a:t>미래의 보상에는 할인 계수 람다를 곱하여 총 보상을 계산한다</a:t>
            </a:r>
            <a:r>
              <a:rPr lang="en-US" altLang="ko-KR" dirty="0"/>
              <a:t>. </a:t>
            </a:r>
            <a:r>
              <a:rPr lang="ko-KR" altLang="en-US" dirty="0"/>
              <a:t>할인 계수 </a:t>
            </a:r>
            <a:r>
              <a:rPr lang="en-US" altLang="ko-KR" dirty="0"/>
              <a:t>λ</a:t>
            </a:r>
            <a:r>
              <a:rPr lang="ko-KR" altLang="en-US" dirty="0"/>
              <a:t>는 </a:t>
            </a:r>
            <a:r>
              <a:rPr lang="en-US" altLang="ko-KR" dirty="0"/>
              <a:t>0</a:t>
            </a:r>
            <a:r>
              <a:rPr lang="ko-KR" altLang="en-US" dirty="0"/>
              <a:t>에서 </a:t>
            </a:r>
            <a:r>
              <a:rPr lang="en-US" altLang="ko-KR" dirty="0"/>
              <a:t>1 </a:t>
            </a:r>
            <a:r>
              <a:rPr lang="ko-KR" altLang="en-US" dirty="0"/>
              <a:t>사이의 값이다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A970025-C8A3-4AD8-B2B5-AF101FFB77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1760" y="2819400"/>
            <a:ext cx="344805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2832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445E71-45FB-4528-9721-AFCD100E15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 </a:t>
            </a:r>
            <a:r>
              <a:rPr lang="ko-KR" altLang="en-US" dirty="0"/>
              <a:t>함수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E5D3E31-5F1B-446E-B54C-743C826175A5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Q </a:t>
            </a:r>
            <a:r>
              <a:rPr lang="ko-KR" altLang="en-US" dirty="0"/>
              <a:t>함수는 상태 </a:t>
            </a:r>
            <a:r>
              <a:rPr lang="en-US" altLang="ko-KR" dirty="0"/>
              <a:t>s</a:t>
            </a:r>
            <a:r>
              <a:rPr lang="ko-KR" altLang="en-US" dirty="0"/>
              <a:t>에 있는 에이전트가 어떤 액션 </a:t>
            </a:r>
            <a:r>
              <a:rPr lang="en-US" altLang="ko-KR" dirty="0"/>
              <a:t>a</a:t>
            </a:r>
            <a:r>
              <a:rPr lang="ko-KR" altLang="en-US" dirty="0"/>
              <a:t>를 실행하여서 얻을 수 있는 미래 </a:t>
            </a:r>
            <a:r>
              <a:rPr lang="ko-KR" altLang="en-US" dirty="0" err="1"/>
              <a:t>총보상값의</a:t>
            </a:r>
            <a:r>
              <a:rPr lang="ko-KR" altLang="en-US" dirty="0"/>
              <a:t> </a:t>
            </a:r>
            <a:r>
              <a:rPr lang="ko-KR" altLang="en-US" dirty="0" err="1"/>
              <a:t>기대값</a:t>
            </a:r>
            <a:r>
              <a:rPr lang="en-US" altLang="ko-KR" dirty="0"/>
              <a:t>(</a:t>
            </a:r>
            <a:r>
              <a:rPr lang="ko-KR" altLang="en-US" dirty="0"/>
              <a:t>확률적인 환경을 가정했을 경우</a:t>
            </a:r>
            <a:r>
              <a:rPr lang="en-US" altLang="ko-KR" dirty="0"/>
              <a:t>)</a:t>
            </a:r>
            <a:r>
              <a:rPr lang="ko-KR" altLang="en-US" dirty="0"/>
              <a:t>이다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확률적인 환경이 아니라면 </a:t>
            </a:r>
            <a:r>
              <a:rPr lang="en-US" altLang="ko-KR" dirty="0"/>
              <a:t>Q </a:t>
            </a:r>
            <a:r>
              <a:rPr lang="ko-KR" altLang="en-US" dirty="0"/>
              <a:t>함수는 상태 </a:t>
            </a:r>
            <a:r>
              <a:rPr lang="en-US" altLang="ko-KR" dirty="0"/>
              <a:t>s</a:t>
            </a:r>
            <a:r>
              <a:rPr lang="ko-KR" altLang="en-US" dirty="0"/>
              <a:t>에 있는 에이전트가 어떤 액션 </a:t>
            </a:r>
            <a:r>
              <a:rPr lang="en-US" altLang="ko-KR" dirty="0"/>
              <a:t>a</a:t>
            </a:r>
            <a:r>
              <a:rPr lang="ko-KR" altLang="en-US" dirty="0"/>
              <a:t>를 실행하여서 얻을 수 있는 총 </a:t>
            </a:r>
            <a:r>
              <a:rPr lang="ko-KR" altLang="en-US" dirty="0" err="1"/>
              <a:t>보상값이다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64BFBCD-7711-470C-927C-B1725660BA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9837" y="2795587"/>
            <a:ext cx="4124325" cy="126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8318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DDBDCA-0E7B-46E7-992B-F83C233502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정책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911129E-949E-4F79-8787-6E769B2BBC4F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현재 상태 </a:t>
            </a:r>
            <a:r>
              <a:rPr lang="en-US" altLang="ko-KR" dirty="0"/>
              <a:t>s</a:t>
            </a:r>
            <a:r>
              <a:rPr lang="ko-KR" altLang="en-US" dirty="0"/>
              <a:t>에서 가장 좋은 액션을 추론하기 위해서는 어떤 정책 </a:t>
            </a:r>
            <a:r>
              <a:rPr lang="en-US" altLang="ko-KR" dirty="0"/>
              <a:t>r(s)</a:t>
            </a:r>
            <a:r>
              <a:rPr lang="ko-KR" altLang="en-US" dirty="0"/>
              <a:t>을 필요로 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가장 상식적인 정책은 미래 보상을 최대화할 수 있는 액션을 선택하는 것이다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현재 상태에서 가능한 모든 액션 중에서 가장 </a:t>
            </a:r>
            <a:r>
              <a:rPr lang="en-US" altLang="ko-KR" dirty="0"/>
              <a:t>Q </a:t>
            </a:r>
            <a:r>
              <a:rPr lang="ko-KR" altLang="en-US" dirty="0"/>
              <a:t>값이 높은 액션을 선택하면 된다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DC1DB77-9A0F-4E07-9BFD-E9BF3BBDA4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1800" y="3284984"/>
            <a:ext cx="2686050" cy="65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2679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1DBAAB3-3A3B-4D68-8810-9A31813D44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1840" y="2654850"/>
            <a:ext cx="4257277" cy="4172393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7A41C073-20B8-48EB-8D87-5B2F0C2317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OpenAI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9883C03-52B9-44CE-BD6B-0F2D3FBB2752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 err="1"/>
              <a:t>OpenAI</a:t>
            </a:r>
            <a:r>
              <a:rPr lang="en-US" altLang="ko-KR" dirty="0"/>
              <a:t> </a:t>
            </a:r>
            <a:r>
              <a:rPr lang="ko-KR" altLang="en-US" dirty="0"/>
              <a:t>재단은 인공지능을 위한 여러 가지 프로젝트를 진행하는 비영리 재단이다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특히 강화 학습을 위한 </a:t>
            </a:r>
            <a:r>
              <a:rPr lang="en-US" altLang="ko-KR" dirty="0"/>
              <a:t>Gym </a:t>
            </a:r>
            <a:r>
              <a:rPr lang="ko-KR" altLang="en-US" dirty="0"/>
              <a:t>라이브러리</a:t>
            </a:r>
            <a:r>
              <a:rPr lang="en-US" altLang="ko-KR" dirty="0"/>
              <a:t>(https://gym.openai.com/)</a:t>
            </a:r>
            <a:r>
              <a:rPr lang="ko-KR" altLang="en-US" dirty="0"/>
              <a:t>가 유명하다</a:t>
            </a:r>
          </a:p>
        </p:txBody>
      </p:sp>
    </p:spTree>
    <p:extLst>
      <p:ext uri="{BB962C8B-B14F-4D97-AF65-F5344CB8AC3E}">
        <p14:creationId xmlns:p14="http://schemas.microsoft.com/office/powerpoint/2010/main" val="4006379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BD55AD-8A00-42A6-8CE1-5A82298300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CartPole</a:t>
            </a:r>
            <a:r>
              <a:rPr lang="en-US" altLang="ko-KR" dirty="0"/>
              <a:t> </a:t>
            </a:r>
            <a:r>
              <a:rPr lang="ko-KR" altLang="en-US" dirty="0"/>
              <a:t>게임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90A8F06-56F0-443A-8C4F-53583C15D2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2648" y="1607925"/>
            <a:ext cx="8153400" cy="4125331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vert="horz" wrap="square">
            <a:noAutofit/>
          </a:bodyPr>
          <a:lstStyle>
            <a:lvl1pPr marL="342900" indent="-342900" algn="l" rtl="0" eaLnBrk="0" latinLnBrk="1" hangingPunct="0"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Arial" panose="020B0604020202020204" pitchFamily="34" charset="0"/>
              </a:defRPr>
            </a:lvl1pPr>
            <a:lvl2pPr marL="742950" indent="-285750" algn="l" rtl="0" eaLnBrk="0" latinLnBrk="1" hangingPunct="0">
              <a:spcBef>
                <a:spcPts val="55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§"/>
              <a:defRPr kumimoji="1" sz="20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Arial" panose="020B0604020202020204" pitchFamily="34" charset="0"/>
              </a:defRPr>
            </a:lvl2pPr>
            <a:lvl3pPr marL="1143000" indent="-228600" algn="l" rtl="0" eaLnBrk="0" latinLnBrk="1" hangingPunct="0">
              <a:spcBef>
                <a:spcPts val="5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§"/>
              <a:defRPr kumimoji="1" sz="20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Arial" panose="020B0604020202020204" pitchFamily="34" charset="0"/>
              </a:defRPr>
            </a:lvl3pPr>
            <a:lvl4pPr marL="1600200" indent="-228600" algn="l" rtl="0" eaLnBrk="0" latinLnBrk="1" hangingPunct="0">
              <a:spcBef>
                <a:spcPts val="400"/>
              </a:spcBef>
              <a:buClr>
                <a:schemeClr val="accent3"/>
              </a:buClr>
              <a:buSzPct val="75000"/>
              <a:buFont typeface="Wingdings" panose="05000000000000000000" pitchFamily="2" charset="2"/>
              <a:buChar char=""/>
              <a:defRPr kumimoji="1" sz="18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Arial" panose="020B0604020202020204" pitchFamily="34" charset="0"/>
              </a:defRPr>
            </a:lvl4pPr>
            <a:lvl5pPr marL="2057400" indent="-228600" algn="l" rtl="0" eaLnBrk="0" latinLnBrk="1" hangingPunct="0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1" sz="18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Arial" panose="020B0604020202020204" pitchFamily="34" charset="0"/>
              </a:defRPr>
            </a:lvl5pPr>
            <a:lvl6pPr marL="25146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/>
              <a:buChar char="§"/>
              <a:defRPr kumimoji="1" sz="1800" kern="1200" baseline="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9718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Font typeface="Wingdings"/>
              <a:buChar char="§"/>
              <a:defRPr kumimoji="1" sz="1800" kern="1200" baseline="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4290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buClr>
                <a:schemeClr val="accent3"/>
              </a:buClr>
              <a:buFont typeface="Wingdings"/>
              <a:buChar char="§"/>
              <a:defRPr kumimoji="1" sz="1800" kern="1200" baseline="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8862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buClr>
                <a:schemeClr val="accent4"/>
              </a:buClr>
              <a:buFont typeface="Wingdings"/>
              <a:buChar char="§"/>
              <a:defRPr kumimoji="1" sz="1800" kern="1200" baseline="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import gym</a:t>
            </a: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endParaRPr lang="en-US" altLang="ko-KR" sz="1600" dirty="0">
              <a:solidFill>
                <a:srgbClr val="000000"/>
              </a:solidFill>
              <a:latin typeface="Trebuchet MS" panose="020B0603020202020204" pitchFamily="34" charset="0"/>
            </a:endParaRP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env = </a:t>
            </a:r>
            <a:r>
              <a:rPr lang="en-US" altLang="ko-KR" sz="16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gym.make</a:t>
            </a: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("CartPole-v1")		# (1)</a:t>
            </a: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observation = </a:t>
            </a:r>
            <a:r>
              <a:rPr lang="en-US" altLang="ko-KR" sz="16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env.reset</a:t>
            </a: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()		# (2)</a:t>
            </a: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endParaRPr lang="en-US" altLang="ko-KR" sz="1600" dirty="0">
              <a:solidFill>
                <a:srgbClr val="000000"/>
              </a:solidFill>
              <a:latin typeface="Trebuchet MS" panose="020B0603020202020204" pitchFamily="34" charset="0"/>
            </a:endParaRP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for _ in range(1000):			# (3)	</a:t>
            </a: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  </a:t>
            </a:r>
            <a:r>
              <a:rPr lang="en-US" altLang="ko-KR" sz="16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env.render</a:t>
            </a: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()				# (4)</a:t>
            </a: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  action = </a:t>
            </a:r>
            <a:r>
              <a:rPr lang="en-US" altLang="ko-KR" sz="16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env.action_space.sample</a:t>
            </a: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() 		# (5)</a:t>
            </a: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  observation, reward, done, info = </a:t>
            </a:r>
            <a:r>
              <a:rPr lang="en-US" altLang="ko-KR" sz="16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env.step</a:t>
            </a: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(action)	# (6)</a:t>
            </a: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endParaRPr lang="en-US" altLang="ko-KR" sz="1600" dirty="0">
              <a:solidFill>
                <a:srgbClr val="000000"/>
              </a:solidFill>
              <a:latin typeface="Trebuchet MS" panose="020B0603020202020204" pitchFamily="34" charset="0"/>
            </a:endParaRP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  if done:</a:t>
            </a: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    observation = </a:t>
            </a:r>
            <a:r>
              <a:rPr lang="en-US" altLang="ko-KR" sz="16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env.reset</a:t>
            </a: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()		# (7)</a:t>
            </a: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6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env.close</a:t>
            </a: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4119124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BD55AD-8A00-42A6-8CE1-5A82298300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CartPole</a:t>
            </a:r>
            <a:r>
              <a:rPr lang="en-US" altLang="ko-KR" dirty="0"/>
              <a:t> </a:t>
            </a:r>
            <a:r>
              <a:rPr lang="ko-KR" altLang="en-US" dirty="0"/>
              <a:t>게임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9E8E1488-04D8-4E96-874B-44E9E6538B2C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547664" y="1988840"/>
            <a:ext cx="5335926" cy="3816424"/>
          </a:xfrm>
        </p:spPr>
      </p:pic>
    </p:spTree>
    <p:extLst>
      <p:ext uri="{BB962C8B-B14F-4D97-AF65-F5344CB8AC3E}">
        <p14:creationId xmlns:p14="http://schemas.microsoft.com/office/powerpoint/2010/main" val="36599790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039A86-2F9C-4483-839F-49B190B725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FrozenLake</a:t>
            </a:r>
            <a:r>
              <a:rPr lang="en-US" altLang="ko-KR" dirty="0"/>
              <a:t> </a:t>
            </a:r>
            <a:r>
              <a:rPr lang="ko-KR" altLang="en-US" dirty="0"/>
              <a:t>게임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C60AA1FC-29A2-41AF-A62D-1D8F550FDD95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547664" y="1593889"/>
            <a:ext cx="5472608" cy="5031384"/>
          </a:xfrm>
        </p:spPr>
      </p:pic>
    </p:spTree>
    <p:extLst>
      <p:ext uri="{BB962C8B-B14F-4D97-AF65-F5344CB8AC3E}">
        <p14:creationId xmlns:p14="http://schemas.microsoft.com/office/powerpoint/2010/main" val="1880607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2AAEF6-330E-4158-BAB5-4C09CD1D92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FrozenLake</a:t>
            </a:r>
            <a:r>
              <a:rPr lang="en-US" altLang="ko-KR" dirty="0"/>
              <a:t> </a:t>
            </a:r>
            <a:r>
              <a:rPr lang="ko-KR" altLang="en-US" dirty="0"/>
              <a:t>게임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54FEACF-4C55-4B5B-89BD-0154F35C66B3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얼음 호수 위를 에이전트가 걸어간다고 생각하자</a:t>
            </a:r>
            <a:r>
              <a:rPr lang="en-US" altLang="ko-KR" dirty="0"/>
              <a:t>. </a:t>
            </a:r>
            <a:r>
              <a:rPr lang="ko-KR" altLang="en-US" dirty="0"/>
              <a:t>얼음 호수에는 홀도 있고 목표도 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홀에 빠지면 게임은 종료된다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홀에 빠지지 않고 목표에 도착하면 게임에서 </a:t>
            </a:r>
            <a:r>
              <a:rPr lang="en-US" altLang="ko-KR" dirty="0"/>
              <a:t>1</a:t>
            </a:r>
            <a:r>
              <a:rPr lang="ko-KR" altLang="en-US" dirty="0"/>
              <a:t>점을 얻는다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얼음 위에서 미끄러져서 의도하지 않은 위치로 갈 수도 있지만 일단 이 가정은 제외하자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E70BE8C-6AB6-4040-80A8-075032848F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5976" y="3619500"/>
            <a:ext cx="3190875" cy="300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4582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9FFA76-08CD-4709-A837-E86B21315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FrozenLake</a:t>
            </a:r>
            <a:r>
              <a:rPr lang="en-US" altLang="ko-KR" dirty="0"/>
              <a:t> </a:t>
            </a:r>
            <a:r>
              <a:rPr lang="ko-KR" altLang="en-US" dirty="0"/>
              <a:t>게임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41BFA63-32D9-4D7C-89D8-CD608A1AA9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2648" y="1607925"/>
            <a:ext cx="8153400" cy="4125331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vert="horz" wrap="square">
            <a:noAutofit/>
          </a:bodyPr>
          <a:lstStyle>
            <a:lvl1pPr marL="342900" indent="-342900" algn="l" rtl="0" eaLnBrk="0" latinLnBrk="1" hangingPunct="0"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Arial" panose="020B0604020202020204" pitchFamily="34" charset="0"/>
              </a:defRPr>
            </a:lvl1pPr>
            <a:lvl2pPr marL="742950" indent="-285750" algn="l" rtl="0" eaLnBrk="0" latinLnBrk="1" hangingPunct="0">
              <a:spcBef>
                <a:spcPts val="55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§"/>
              <a:defRPr kumimoji="1" sz="20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Arial" panose="020B0604020202020204" pitchFamily="34" charset="0"/>
              </a:defRPr>
            </a:lvl2pPr>
            <a:lvl3pPr marL="1143000" indent="-228600" algn="l" rtl="0" eaLnBrk="0" latinLnBrk="1" hangingPunct="0">
              <a:spcBef>
                <a:spcPts val="5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§"/>
              <a:defRPr kumimoji="1" sz="20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Arial" panose="020B0604020202020204" pitchFamily="34" charset="0"/>
              </a:defRPr>
            </a:lvl3pPr>
            <a:lvl4pPr marL="1600200" indent="-228600" algn="l" rtl="0" eaLnBrk="0" latinLnBrk="1" hangingPunct="0">
              <a:spcBef>
                <a:spcPts val="400"/>
              </a:spcBef>
              <a:buClr>
                <a:schemeClr val="accent3"/>
              </a:buClr>
              <a:buSzPct val="75000"/>
              <a:buFont typeface="Wingdings" panose="05000000000000000000" pitchFamily="2" charset="2"/>
              <a:buChar char=""/>
              <a:defRPr kumimoji="1" sz="18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Arial" panose="020B0604020202020204" pitchFamily="34" charset="0"/>
              </a:defRPr>
            </a:lvl4pPr>
            <a:lvl5pPr marL="2057400" indent="-228600" algn="l" rtl="0" eaLnBrk="0" latinLnBrk="1" hangingPunct="0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1" sz="18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Arial" panose="020B0604020202020204" pitchFamily="34" charset="0"/>
              </a:defRPr>
            </a:lvl5pPr>
            <a:lvl6pPr marL="25146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/>
              <a:buChar char="§"/>
              <a:defRPr kumimoji="1" sz="1800" kern="1200" baseline="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9718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Font typeface="Wingdings"/>
              <a:buChar char="§"/>
              <a:defRPr kumimoji="1" sz="1800" kern="1200" baseline="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4290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buClr>
                <a:schemeClr val="accent3"/>
              </a:buClr>
              <a:buFont typeface="Wingdings"/>
              <a:buChar char="§"/>
              <a:defRPr kumimoji="1" sz="1800" kern="1200" baseline="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8862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buClr>
                <a:schemeClr val="accent4"/>
              </a:buClr>
              <a:buFont typeface="Wingdings"/>
              <a:buChar char="§"/>
              <a:defRPr kumimoji="1" sz="1800" kern="1200" baseline="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import gym</a:t>
            </a: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endParaRPr lang="en-US" altLang="ko-KR" sz="1600" dirty="0">
              <a:solidFill>
                <a:srgbClr val="000000"/>
              </a:solidFill>
              <a:latin typeface="Trebuchet MS" panose="020B0603020202020204" pitchFamily="34" charset="0"/>
            </a:endParaRP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env = </a:t>
            </a:r>
            <a:r>
              <a:rPr lang="en-US" altLang="ko-KR" sz="16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gym.make</a:t>
            </a: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("FrozenLake-v0", </a:t>
            </a:r>
            <a:r>
              <a:rPr lang="en-US" altLang="ko-KR" sz="16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is_slippery</a:t>
            </a: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=False)</a:t>
            </a: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observation = </a:t>
            </a:r>
            <a:r>
              <a:rPr lang="en-US" altLang="ko-KR" sz="16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env.reset</a:t>
            </a: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()</a:t>
            </a: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endParaRPr lang="en-US" altLang="ko-KR" sz="1600" dirty="0">
              <a:solidFill>
                <a:srgbClr val="000000"/>
              </a:solidFill>
              <a:latin typeface="Trebuchet MS" panose="020B0603020202020204" pitchFamily="34" charset="0"/>
            </a:endParaRP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for _ in range(100):</a:t>
            </a: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  </a:t>
            </a:r>
            <a:r>
              <a:rPr lang="en-US" altLang="ko-KR" sz="16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env.render</a:t>
            </a: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()</a:t>
            </a: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  action = </a:t>
            </a:r>
            <a:r>
              <a:rPr lang="en-US" altLang="ko-KR" sz="16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env.action_space.sample</a:t>
            </a: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() 	# (1)</a:t>
            </a: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  observation, reward, done, info = </a:t>
            </a:r>
            <a:r>
              <a:rPr lang="en-US" altLang="ko-KR" sz="16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env.step</a:t>
            </a: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(action)  # (2)</a:t>
            </a: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endParaRPr lang="en-US" altLang="ko-KR" sz="1600" dirty="0">
              <a:solidFill>
                <a:srgbClr val="000000"/>
              </a:solidFill>
              <a:latin typeface="Trebuchet MS" panose="020B0603020202020204" pitchFamily="34" charset="0"/>
            </a:endParaRP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  if done:</a:t>
            </a: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    observation = </a:t>
            </a:r>
            <a:r>
              <a:rPr lang="en-US" altLang="ko-KR" sz="16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env.reset</a:t>
            </a: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()</a:t>
            </a: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6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env.close</a:t>
            </a: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8748177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학습 목표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0" fontAlgn="base"/>
            <a:r>
              <a:rPr lang="ko-KR" altLang="en-US" dirty="0"/>
              <a:t>전통 </a:t>
            </a:r>
            <a:r>
              <a:rPr lang="en-US" altLang="ko-KR" dirty="0"/>
              <a:t>Q-</a:t>
            </a:r>
            <a:r>
              <a:rPr lang="ko-KR" altLang="en-US" dirty="0"/>
              <a:t>학습을 이해한다</a:t>
            </a:r>
            <a:r>
              <a:rPr lang="en-US" altLang="ko-KR" dirty="0"/>
              <a:t>.</a:t>
            </a:r>
          </a:p>
          <a:p>
            <a:pPr lvl="0" fontAlgn="base"/>
            <a:r>
              <a:rPr lang="ko-KR" altLang="en-US" dirty="0"/>
              <a:t>심층 </a:t>
            </a:r>
            <a:r>
              <a:rPr lang="en-US" altLang="ko-KR" dirty="0"/>
              <a:t>Q-</a:t>
            </a:r>
            <a:r>
              <a:rPr lang="ko-KR" altLang="en-US" dirty="0"/>
              <a:t>학습 신경망을 이해한다</a:t>
            </a:r>
            <a:r>
              <a:rPr lang="en-US" altLang="ko-KR" dirty="0"/>
              <a:t>.</a:t>
            </a:r>
          </a:p>
          <a:p>
            <a:pPr lvl="0" fontAlgn="base"/>
            <a:r>
              <a:rPr lang="ko-KR" altLang="en-US" dirty="0"/>
              <a:t>심층 </a:t>
            </a:r>
            <a:r>
              <a:rPr lang="en-US" altLang="ko-KR" dirty="0"/>
              <a:t>Q-</a:t>
            </a:r>
            <a:r>
              <a:rPr lang="ko-KR" altLang="en-US" dirty="0"/>
              <a:t>학습 신경망의 문제점</a:t>
            </a:r>
            <a:r>
              <a:rPr lang="en-US" altLang="ko-KR" dirty="0"/>
              <a:t>, </a:t>
            </a:r>
            <a:r>
              <a:rPr lang="ko-KR" altLang="en-US" dirty="0"/>
              <a:t>타겟 신경망을 알아본다</a:t>
            </a:r>
            <a:r>
              <a:rPr lang="en-US" altLang="ko-KR" dirty="0"/>
              <a:t>.</a:t>
            </a:r>
          </a:p>
          <a:p>
            <a:pPr lvl="0" fontAlgn="base"/>
            <a:r>
              <a:rPr lang="ko-KR" altLang="en-US" dirty="0"/>
              <a:t>심층 </a:t>
            </a:r>
            <a:r>
              <a:rPr lang="en-US" altLang="ko-KR" dirty="0"/>
              <a:t>Q-</a:t>
            </a:r>
            <a:r>
              <a:rPr lang="ko-KR" altLang="en-US" dirty="0"/>
              <a:t>학습 신경망의 구현한다</a:t>
            </a:r>
            <a:r>
              <a:rPr lang="en-US" altLang="ko-KR" dirty="0"/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FEB968C-F1EB-49BE-BBEA-DB6F02EF35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696" y="3212976"/>
            <a:ext cx="6541927" cy="3507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5160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9FFA76-08CD-4709-A837-E86B21315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FrozenLake</a:t>
            </a:r>
            <a:r>
              <a:rPr lang="en-US" altLang="ko-KR" dirty="0"/>
              <a:t> </a:t>
            </a:r>
            <a:r>
              <a:rPr lang="ko-KR" altLang="en-US" dirty="0"/>
              <a:t>게임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E1D2FBB8-49A4-438D-99D2-B9B90CFCA2D0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187624" y="2132856"/>
            <a:ext cx="5962650" cy="1485900"/>
          </a:xfrm>
        </p:spPr>
      </p:pic>
    </p:spTree>
    <p:extLst>
      <p:ext uri="{BB962C8B-B14F-4D97-AF65-F5344CB8AC3E}">
        <p14:creationId xmlns:p14="http://schemas.microsoft.com/office/powerpoint/2010/main" val="38420741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9FFA76-08CD-4709-A837-E86B21315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전통 </a:t>
            </a:r>
            <a:r>
              <a:rPr lang="en-US" altLang="ko-KR" dirty="0"/>
              <a:t>Q-</a:t>
            </a:r>
            <a:r>
              <a:rPr lang="ko-KR" altLang="en-US" dirty="0"/>
              <a:t>학습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39BB2C1-3549-4858-B3E5-7D0D602ACC27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전통적인 강화 학습 알고리즘 중의 하나인 </a:t>
            </a:r>
            <a:r>
              <a:rPr lang="en-US" altLang="ko-KR" dirty="0"/>
              <a:t>Q-</a:t>
            </a:r>
            <a:r>
              <a:rPr lang="ko-KR" altLang="en-US" dirty="0"/>
              <a:t>학습</a:t>
            </a:r>
            <a:r>
              <a:rPr lang="en-US" altLang="ko-KR" dirty="0"/>
              <a:t>(Q-learning)</a:t>
            </a:r>
            <a:r>
              <a:rPr lang="ko-KR" altLang="en-US" dirty="0"/>
              <a:t>을 먼저 살펴보자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앞 절에서 설명한 얼음 호수</a:t>
            </a:r>
            <a:r>
              <a:rPr lang="en-US" altLang="ko-KR" dirty="0"/>
              <a:t>(frozen lake) </a:t>
            </a:r>
            <a:r>
              <a:rPr lang="ko-KR" altLang="en-US" dirty="0"/>
              <a:t>문제를 가지고 </a:t>
            </a:r>
            <a:r>
              <a:rPr lang="en-US" altLang="ko-KR" dirty="0"/>
              <a:t>Q-</a:t>
            </a:r>
            <a:r>
              <a:rPr lang="ko-KR" altLang="en-US" dirty="0"/>
              <a:t>학습을 설명한다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얼음 호수 위를 에이전트가 걸어간다고 생각하자</a:t>
            </a:r>
            <a:r>
              <a:rPr lang="en-US" altLang="ko-KR" dirty="0"/>
              <a:t>. </a:t>
            </a:r>
            <a:r>
              <a:rPr lang="ko-KR" altLang="en-US" dirty="0"/>
              <a:t>얼음 호수에는 홀도 있고 목표도 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홀에 빠지면 게임은 종료된다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홀에 빠지지 않고 목표에 도착하면 게임에서 </a:t>
            </a:r>
            <a:r>
              <a:rPr lang="en-US" altLang="ko-KR" dirty="0"/>
              <a:t>1</a:t>
            </a:r>
            <a:r>
              <a:rPr lang="ko-KR" altLang="en-US" dirty="0"/>
              <a:t>점을 얻는다</a:t>
            </a:r>
            <a:r>
              <a:rPr lang="en-US" altLang="ko-KR" dirty="0"/>
              <a:t>. 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777110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E06B51D0-8A38-498C-89F5-947CED205A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2040" y="4388301"/>
            <a:ext cx="3067050" cy="246697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359FFA76-08CD-4709-A837-E86B21315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FrozenLake</a:t>
            </a:r>
            <a:r>
              <a:rPr lang="en-US" altLang="ko-KR" dirty="0"/>
              <a:t> </a:t>
            </a:r>
            <a:r>
              <a:rPr lang="ko-KR" altLang="en-US" dirty="0"/>
              <a:t>게임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5851013-F995-4E6D-980A-F05CE4CE32F3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sz="1800" dirty="0"/>
              <a:t>이 게임은 아주 간단해 보이지만</a:t>
            </a:r>
            <a:r>
              <a:rPr lang="en-US" altLang="ko-KR" sz="1800" dirty="0"/>
              <a:t>, </a:t>
            </a:r>
            <a:r>
              <a:rPr lang="ko-KR" altLang="en-US" sz="1800" dirty="0"/>
              <a:t>아무것도 모르는 에이전트 입장에서는 결코 만만한 문제가 아니다</a:t>
            </a:r>
            <a:r>
              <a:rPr lang="en-US" altLang="ko-KR" sz="1800" dirty="0"/>
              <a:t>. </a:t>
            </a:r>
            <a:r>
              <a:rPr lang="ko-KR" altLang="en-US" sz="1800" dirty="0"/>
              <a:t>우리는 전체 게임 보드를 볼 수 있지만</a:t>
            </a:r>
            <a:r>
              <a:rPr lang="en-US" altLang="ko-KR" sz="1800" dirty="0"/>
              <a:t>, </a:t>
            </a:r>
            <a:r>
              <a:rPr lang="ko-KR" altLang="en-US" sz="1800" dirty="0"/>
              <a:t>에이전트는 현재 있는 장소밖에는 알지 못한다</a:t>
            </a:r>
            <a:r>
              <a:rPr lang="en-US" altLang="ko-KR" sz="1800" dirty="0"/>
              <a:t>.</a:t>
            </a:r>
          </a:p>
          <a:p>
            <a:r>
              <a:rPr lang="ko-KR" altLang="en-US" sz="1800" dirty="0"/>
              <a:t>에이전트가 상태 </a:t>
            </a:r>
            <a:r>
              <a:rPr lang="en-US" altLang="ko-KR" sz="1800" dirty="0"/>
              <a:t>s1</a:t>
            </a:r>
            <a:r>
              <a:rPr lang="ko-KR" altLang="en-US" sz="1800" dirty="0"/>
              <a:t>에서 오른쪽으로 이동하여서</a:t>
            </a:r>
            <a:r>
              <a:rPr lang="en-US" altLang="ko-KR" sz="1800" dirty="0"/>
              <a:t>(</a:t>
            </a:r>
            <a:r>
              <a:rPr lang="ko-KR" altLang="en-US" sz="1800" dirty="0"/>
              <a:t>이것이 액션이다</a:t>
            </a:r>
            <a:r>
              <a:rPr lang="en-US" altLang="ko-KR" sz="1800" dirty="0"/>
              <a:t>) </a:t>
            </a:r>
            <a:r>
              <a:rPr lang="ko-KR" altLang="en-US" sz="1800" dirty="0"/>
              <a:t>상태 </a:t>
            </a:r>
            <a:r>
              <a:rPr lang="en-US" altLang="ko-KR" sz="1800" dirty="0"/>
              <a:t>s2</a:t>
            </a:r>
            <a:r>
              <a:rPr lang="ko-KR" altLang="en-US" sz="1800" dirty="0"/>
              <a:t>로 갔다면 어떤 보상 </a:t>
            </a:r>
            <a:r>
              <a:rPr lang="en-US" altLang="ko-KR" sz="1800" dirty="0"/>
              <a:t>r</a:t>
            </a:r>
            <a:r>
              <a:rPr lang="ko-KR" altLang="en-US" sz="1800" dirty="0"/>
              <a:t>을 받게 된다</a:t>
            </a:r>
            <a:r>
              <a:rPr lang="en-US" altLang="ko-KR" sz="1800" dirty="0"/>
              <a:t>. </a:t>
            </a:r>
            <a:r>
              <a:rPr lang="ko-KR" altLang="en-US" sz="1800" dirty="0"/>
              <a:t>보상은 대부분 </a:t>
            </a:r>
            <a:r>
              <a:rPr lang="en-US" altLang="ko-KR" sz="1800" dirty="0"/>
              <a:t>0</a:t>
            </a:r>
            <a:r>
              <a:rPr lang="ko-KR" altLang="en-US" sz="1800" dirty="0"/>
              <a:t>이고 에이전트가 목표 상태로 갔을 때만 </a:t>
            </a:r>
            <a:r>
              <a:rPr lang="en-US" altLang="ko-KR" sz="1800" dirty="0"/>
              <a:t>1</a:t>
            </a:r>
            <a:r>
              <a:rPr lang="ko-KR" altLang="en-US" sz="1800" dirty="0"/>
              <a:t>이 된다</a:t>
            </a:r>
            <a:r>
              <a:rPr lang="en-US" altLang="ko-KR" sz="1800" dirty="0"/>
              <a:t>. </a:t>
            </a:r>
          </a:p>
          <a:p>
            <a:r>
              <a:rPr lang="ko-KR" altLang="en-US" sz="1800" dirty="0"/>
              <a:t>처음에는 보상이 거의 </a:t>
            </a:r>
            <a:r>
              <a:rPr lang="en-US" altLang="ko-KR" sz="1800" dirty="0"/>
              <a:t>0</a:t>
            </a:r>
            <a:r>
              <a:rPr lang="ko-KR" altLang="en-US" sz="1800" dirty="0"/>
              <a:t>이기 때문에 에이전트는 처음에는 판단하기가 어렵다</a:t>
            </a:r>
            <a:r>
              <a:rPr lang="en-US" altLang="ko-KR" sz="1800" dirty="0"/>
              <a:t>. </a:t>
            </a:r>
            <a:r>
              <a:rPr lang="ko-KR" altLang="en-US" sz="1800" dirty="0"/>
              <a:t>에이전트가 목표에 도달한 경우에만 보상으로 </a:t>
            </a:r>
            <a:r>
              <a:rPr lang="en-US" altLang="ko-KR" sz="1800" dirty="0"/>
              <a:t>1</a:t>
            </a:r>
            <a:r>
              <a:rPr lang="ko-KR" altLang="en-US" sz="1800" dirty="0"/>
              <a:t>을 받는다</a:t>
            </a:r>
            <a:r>
              <a:rPr lang="en-US" altLang="ko-KR" sz="1800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8931172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70D335-FEF2-46D3-9D6C-12E28BCEB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FrozenLake</a:t>
            </a:r>
            <a:r>
              <a:rPr lang="en-US" altLang="ko-KR" dirty="0"/>
              <a:t> </a:t>
            </a:r>
            <a:r>
              <a:rPr lang="ko-KR" altLang="en-US" dirty="0"/>
              <a:t>게임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BA1B583-B0C0-43C8-BEFD-25644AFC0713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sz="1800" dirty="0"/>
              <a:t>전통적인 방법은 “동적 프로그래밍</a:t>
            </a:r>
            <a:r>
              <a:rPr lang="en-US" altLang="ko-KR" sz="1800" dirty="0"/>
              <a:t>(dynamic programming)”</a:t>
            </a:r>
            <a:r>
              <a:rPr lang="ko-KR" altLang="en-US" sz="1800" dirty="0"/>
              <a:t>이라고 불리는 방법으로</a:t>
            </a:r>
            <a:r>
              <a:rPr lang="en-US" altLang="ko-KR" sz="1800" dirty="0"/>
              <a:t>, </a:t>
            </a:r>
            <a:r>
              <a:rPr lang="ko-KR" altLang="en-US" sz="1800" dirty="0"/>
              <a:t>기본적으로 복잡한 문제를 “약간씩 겹치는 서브 </a:t>
            </a:r>
            <a:r>
              <a:rPr lang="ko-KR" altLang="en-US" sz="1800" dirty="0" err="1"/>
              <a:t>문제”들로</a:t>
            </a:r>
            <a:r>
              <a:rPr lang="ko-KR" altLang="en-US" sz="1800" dirty="0"/>
              <a:t> 분해하고 이들 서브 문제들의 결과를 테이블에 저장하는 방법이다</a:t>
            </a:r>
            <a:r>
              <a:rPr lang="en-US" altLang="ko-KR" sz="1800" dirty="0"/>
              <a:t>. </a:t>
            </a:r>
          </a:p>
          <a:p>
            <a:endParaRPr lang="en-US" altLang="ko-KR" sz="1800" dirty="0"/>
          </a:p>
          <a:p>
            <a:r>
              <a:rPr lang="ko-KR" altLang="en-US" sz="1800" dirty="0"/>
              <a:t>에이전트가 어떤 상태에서 특정한 액션을 하고 보상을 받을 때마다 테이블에 기록한다</a:t>
            </a:r>
            <a:r>
              <a:rPr lang="en-US" altLang="ko-KR" sz="1800" dirty="0"/>
              <a:t>. </a:t>
            </a:r>
            <a:r>
              <a:rPr lang="ko-KR" altLang="en-US" sz="1800" dirty="0"/>
              <a:t>에이전트가 시행착오를 거듭할수록 테이블은 점점 </a:t>
            </a:r>
            <a:r>
              <a:rPr lang="ko-KR" altLang="en-US" sz="1800" dirty="0" err="1"/>
              <a:t>정확해진다</a:t>
            </a:r>
            <a:r>
              <a:rPr lang="en-US" altLang="ko-KR" sz="1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135589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E7ED9E-B11A-4E63-BB57-B2EE5CBAD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동적 프로그래밍의 예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32A2E1F-F299-43DD-9D1A-DE8525ECA603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피보나치 수열 계산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C96E633-0F41-471C-AD17-769EE20C66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576" y="2060849"/>
            <a:ext cx="8153400" cy="1702294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vert="horz" wrap="square">
            <a:noAutofit/>
          </a:bodyPr>
          <a:lstStyle>
            <a:lvl1pPr marL="342900" indent="-342900" algn="l" rtl="0" eaLnBrk="0" latinLnBrk="1" hangingPunct="0"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Arial" panose="020B0604020202020204" pitchFamily="34" charset="0"/>
              </a:defRPr>
            </a:lvl1pPr>
            <a:lvl2pPr marL="742950" indent="-285750" algn="l" rtl="0" eaLnBrk="0" latinLnBrk="1" hangingPunct="0">
              <a:spcBef>
                <a:spcPts val="55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§"/>
              <a:defRPr kumimoji="1" sz="20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Arial" panose="020B0604020202020204" pitchFamily="34" charset="0"/>
              </a:defRPr>
            </a:lvl2pPr>
            <a:lvl3pPr marL="1143000" indent="-228600" algn="l" rtl="0" eaLnBrk="0" latinLnBrk="1" hangingPunct="0">
              <a:spcBef>
                <a:spcPts val="5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§"/>
              <a:defRPr kumimoji="1" sz="20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Arial" panose="020B0604020202020204" pitchFamily="34" charset="0"/>
              </a:defRPr>
            </a:lvl3pPr>
            <a:lvl4pPr marL="1600200" indent="-228600" algn="l" rtl="0" eaLnBrk="0" latinLnBrk="1" hangingPunct="0">
              <a:spcBef>
                <a:spcPts val="400"/>
              </a:spcBef>
              <a:buClr>
                <a:schemeClr val="accent3"/>
              </a:buClr>
              <a:buSzPct val="75000"/>
              <a:buFont typeface="Wingdings" panose="05000000000000000000" pitchFamily="2" charset="2"/>
              <a:buChar char=""/>
              <a:defRPr kumimoji="1" sz="18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Arial" panose="020B0604020202020204" pitchFamily="34" charset="0"/>
              </a:defRPr>
            </a:lvl4pPr>
            <a:lvl5pPr marL="2057400" indent="-228600" algn="l" rtl="0" eaLnBrk="0" latinLnBrk="1" hangingPunct="0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1" sz="18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Arial" panose="020B0604020202020204" pitchFamily="34" charset="0"/>
              </a:defRPr>
            </a:lvl5pPr>
            <a:lvl6pPr marL="25146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/>
              <a:buChar char="§"/>
              <a:defRPr kumimoji="1" sz="1800" kern="1200" baseline="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9718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Font typeface="Wingdings"/>
              <a:buChar char="§"/>
              <a:defRPr kumimoji="1" sz="1800" kern="1200" baseline="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4290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buClr>
                <a:schemeClr val="accent3"/>
              </a:buClr>
              <a:buFont typeface="Wingdings"/>
              <a:buChar char="§"/>
              <a:defRPr kumimoji="1" sz="1800" kern="1200" baseline="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8862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buClr>
                <a:schemeClr val="accent4"/>
              </a:buClr>
              <a:buFont typeface="Wingdings"/>
              <a:buChar char="§"/>
              <a:defRPr kumimoji="1" sz="1800" kern="1200" baseline="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int fib(int n)</a:t>
            </a: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{</a:t>
            </a: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   if (n &lt;= 1)</a:t>
            </a: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      return n;</a:t>
            </a: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   return fib(n-1) + fib(n-2);</a:t>
            </a: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}</a:t>
            </a:r>
          </a:p>
        </p:txBody>
      </p:sp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A27782D2-603B-4A5E-89FB-4E256694F2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2291" y="4005064"/>
            <a:ext cx="8153400" cy="2713857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vert="horz" wrap="square">
            <a:noAutofit/>
          </a:bodyPr>
          <a:lstStyle>
            <a:lvl1pPr marL="342900" indent="-342900" algn="l" rtl="0" eaLnBrk="0" latinLnBrk="1" hangingPunct="0"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Arial" panose="020B0604020202020204" pitchFamily="34" charset="0"/>
              </a:defRPr>
            </a:lvl1pPr>
            <a:lvl2pPr marL="742950" indent="-285750" algn="l" rtl="0" eaLnBrk="0" latinLnBrk="1" hangingPunct="0">
              <a:spcBef>
                <a:spcPts val="55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§"/>
              <a:defRPr kumimoji="1" sz="20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Arial" panose="020B0604020202020204" pitchFamily="34" charset="0"/>
              </a:defRPr>
            </a:lvl2pPr>
            <a:lvl3pPr marL="1143000" indent="-228600" algn="l" rtl="0" eaLnBrk="0" latinLnBrk="1" hangingPunct="0">
              <a:spcBef>
                <a:spcPts val="5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§"/>
              <a:defRPr kumimoji="1" sz="20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Arial" panose="020B0604020202020204" pitchFamily="34" charset="0"/>
              </a:defRPr>
            </a:lvl3pPr>
            <a:lvl4pPr marL="1600200" indent="-228600" algn="l" rtl="0" eaLnBrk="0" latinLnBrk="1" hangingPunct="0">
              <a:spcBef>
                <a:spcPts val="400"/>
              </a:spcBef>
              <a:buClr>
                <a:schemeClr val="accent3"/>
              </a:buClr>
              <a:buSzPct val="75000"/>
              <a:buFont typeface="Wingdings" panose="05000000000000000000" pitchFamily="2" charset="2"/>
              <a:buChar char=""/>
              <a:defRPr kumimoji="1" sz="18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Arial" panose="020B0604020202020204" pitchFamily="34" charset="0"/>
              </a:defRPr>
            </a:lvl4pPr>
            <a:lvl5pPr marL="2057400" indent="-228600" algn="l" rtl="0" eaLnBrk="0" latinLnBrk="1" hangingPunct="0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1" sz="18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Arial" panose="020B0604020202020204" pitchFamily="34" charset="0"/>
              </a:defRPr>
            </a:lvl5pPr>
            <a:lvl6pPr marL="25146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/>
              <a:buChar char="§"/>
              <a:defRPr kumimoji="1" sz="1800" kern="1200" baseline="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9718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Font typeface="Wingdings"/>
              <a:buChar char="§"/>
              <a:defRPr kumimoji="1" sz="1800" kern="1200" baseline="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4290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buClr>
                <a:schemeClr val="accent3"/>
              </a:buClr>
              <a:buFont typeface="Wingdings"/>
              <a:buChar char="§"/>
              <a:defRPr kumimoji="1" sz="1800" kern="1200" baseline="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8862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buClr>
                <a:schemeClr val="accent4"/>
              </a:buClr>
              <a:buFont typeface="Wingdings"/>
              <a:buChar char="§"/>
              <a:defRPr kumimoji="1" sz="1800" kern="1200" baseline="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int fib(int n)</a:t>
            </a: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{</a:t>
            </a: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  int f[n+2];   int </a:t>
            </a:r>
            <a:r>
              <a:rPr lang="en-US" altLang="ko-KR" sz="16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i</a:t>
            </a: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;</a:t>
            </a: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 </a:t>
            </a: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  f[0] = 0;   f[1] = 1;</a:t>
            </a: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  for (</a:t>
            </a:r>
            <a:r>
              <a:rPr lang="en-US" altLang="ko-KR" sz="16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i</a:t>
            </a: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 = 2; </a:t>
            </a:r>
            <a:r>
              <a:rPr lang="en-US" altLang="ko-KR" sz="16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i</a:t>
            </a: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 &lt;= n; </a:t>
            </a:r>
            <a:r>
              <a:rPr lang="en-US" altLang="ko-KR" sz="16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i</a:t>
            </a: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++)  {</a:t>
            </a: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	f[</a:t>
            </a:r>
            <a:r>
              <a:rPr lang="en-US" altLang="ko-KR" sz="16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i</a:t>
            </a: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] = f[i-1] + f[i-2];</a:t>
            </a: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  }</a:t>
            </a: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   return f[n];</a:t>
            </a: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}</a:t>
            </a:r>
          </a:p>
        </p:txBody>
      </p:sp>
      <p:sp>
        <p:nvSpPr>
          <p:cNvPr id="6" name="말풍선: 모서리가 둥근 사각형 5">
            <a:extLst>
              <a:ext uri="{FF2B5EF4-FFF2-40B4-BE49-F238E27FC236}">
                <a16:creationId xmlns:a16="http://schemas.microsoft.com/office/drawing/2014/main" id="{2CFAF89E-EFE9-41E5-AC4A-E706B4A5246E}"/>
              </a:ext>
            </a:extLst>
          </p:cNvPr>
          <p:cNvSpPr/>
          <p:nvPr/>
        </p:nvSpPr>
        <p:spPr>
          <a:xfrm>
            <a:off x="4067944" y="2636912"/>
            <a:ext cx="2952328" cy="745231"/>
          </a:xfrm>
          <a:prstGeom prst="wedgeRoundRectCallout">
            <a:avLst>
              <a:gd name="adj1" fmla="val -54362"/>
              <a:gd name="adj2" fmla="val -3768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순환호출 방법</a:t>
            </a:r>
          </a:p>
        </p:txBody>
      </p:sp>
      <p:sp>
        <p:nvSpPr>
          <p:cNvPr id="7" name="말풍선: 모서리가 둥근 사각형 6">
            <a:extLst>
              <a:ext uri="{FF2B5EF4-FFF2-40B4-BE49-F238E27FC236}">
                <a16:creationId xmlns:a16="http://schemas.microsoft.com/office/drawing/2014/main" id="{21399605-5109-400F-855F-D5D7D80EFABF}"/>
              </a:ext>
            </a:extLst>
          </p:cNvPr>
          <p:cNvSpPr/>
          <p:nvPr/>
        </p:nvSpPr>
        <p:spPr>
          <a:xfrm>
            <a:off x="4205716" y="5194176"/>
            <a:ext cx="2952328" cy="745231"/>
          </a:xfrm>
          <a:prstGeom prst="wedgeRoundRectCallout">
            <a:avLst>
              <a:gd name="adj1" fmla="val -54362"/>
              <a:gd name="adj2" fmla="val -3768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동적 프로그래밍</a:t>
            </a:r>
            <a:r>
              <a:rPr lang="en-US" altLang="ko-KR" dirty="0"/>
              <a:t>: </a:t>
            </a:r>
            <a:r>
              <a:rPr lang="ko-KR" altLang="en-US" dirty="0"/>
              <a:t>테이블을 이용하고 약간 겹치는 문제</a:t>
            </a:r>
          </a:p>
        </p:txBody>
      </p:sp>
    </p:spTree>
    <p:extLst>
      <p:ext uri="{BB962C8B-B14F-4D97-AF65-F5344CB8AC3E}">
        <p14:creationId xmlns:p14="http://schemas.microsoft.com/office/powerpoint/2010/main" val="18220529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C77D9A-4C5B-46FF-A328-55BBA4AA0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</a:t>
            </a:r>
            <a:r>
              <a:rPr lang="ko-KR" altLang="en-US" dirty="0"/>
              <a:t>값을 저장하는 배열을 생성한다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092FEFD8-EA5C-437D-860F-218DDA101588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619672" y="1895475"/>
            <a:ext cx="5362575" cy="3067050"/>
          </a:xfrm>
        </p:spPr>
      </p:pic>
    </p:spTree>
    <p:extLst>
      <p:ext uri="{BB962C8B-B14F-4D97-AF65-F5344CB8AC3E}">
        <p14:creationId xmlns:p14="http://schemas.microsoft.com/office/powerpoint/2010/main" val="22449608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7C5331-5492-49E7-8751-0A1784859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 </a:t>
            </a:r>
            <a:r>
              <a:rPr lang="ko-KR" altLang="en-US" dirty="0"/>
              <a:t>함수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49E195-9BAF-467F-9112-CBCF23D6A2B6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어떤 상태에서 특정한 행동을 하여서 받은 총 </a:t>
            </a:r>
            <a:r>
              <a:rPr lang="ko-KR" altLang="en-US" dirty="0" err="1"/>
              <a:t>보상값을</a:t>
            </a:r>
            <a:r>
              <a:rPr lang="ko-KR" altLang="en-US" dirty="0"/>
              <a:t> </a:t>
            </a:r>
            <a:r>
              <a:rPr lang="en-US" altLang="ko-KR" dirty="0"/>
              <a:t>Q </a:t>
            </a:r>
            <a:r>
              <a:rPr lang="ko-KR" altLang="en-US" dirty="0"/>
              <a:t>함수라고 한다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Q </a:t>
            </a:r>
            <a:r>
              <a:rPr lang="ko-KR" altLang="en-US" dirty="0"/>
              <a:t>함수는 에이전트의 현재 상태와 에이전트가 실행하는 액션을 받아서 총 </a:t>
            </a:r>
            <a:r>
              <a:rPr lang="ko-KR" altLang="en-US" dirty="0" err="1"/>
              <a:t>보상값을</a:t>
            </a:r>
            <a:r>
              <a:rPr lang="ko-KR" altLang="en-US" dirty="0"/>
              <a:t> 반환하는 함수이다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96C1CA8-A17D-46BC-8A69-36143551F6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696" y="3408035"/>
            <a:ext cx="5257800" cy="207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7620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A8F412-4E90-4B11-A908-914EC7AFE4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정책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76D1525-2499-4867-971D-A0EA5C443B13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예를 들어서 특정한 상태 </a:t>
            </a:r>
            <a:r>
              <a:rPr lang="en-US" altLang="ko-KR" dirty="0"/>
              <a:t>s</a:t>
            </a:r>
            <a:r>
              <a:rPr lang="ko-KR" altLang="en-US" dirty="0"/>
              <a:t>에서 다음과 같이 </a:t>
            </a:r>
            <a:r>
              <a:rPr lang="en-US" altLang="ko-KR" dirty="0"/>
              <a:t>Q </a:t>
            </a:r>
            <a:r>
              <a:rPr lang="ko-KR" altLang="en-US" dirty="0"/>
              <a:t>값이 계산되었다고 하자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가장 상식적인 정책은 </a:t>
            </a:r>
            <a:r>
              <a:rPr lang="en-US" altLang="ko-KR" dirty="0"/>
              <a:t>Q </a:t>
            </a:r>
            <a:r>
              <a:rPr lang="ko-KR" altLang="en-US" dirty="0"/>
              <a:t>값 중에서 최대값을 찾고 최대값과 관련된 액션을 실행하는 것이다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6" name="내용 개체 틀 4">
            <a:extLst>
              <a:ext uri="{FF2B5EF4-FFF2-40B4-BE49-F238E27FC236}">
                <a16:creationId xmlns:a16="http://schemas.microsoft.com/office/drawing/2014/main" id="{15B39408-0098-4306-8F4A-CBCE57559B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712" y="2132856"/>
            <a:ext cx="4392488" cy="198176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A33C29A-0DA1-44E0-8ACD-CA07B23B96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7784" y="5268988"/>
            <a:ext cx="3495675" cy="70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7587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271323-1CD5-439E-8F89-E1B95A733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 </a:t>
            </a:r>
            <a:r>
              <a:rPr lang="ko-KR" altLang="en-US" dirty="0"/>
              <a:t>값 순환 관계식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18A1A9A-24EA-48F1-9C07-119462D09DE2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총 보상은 다음과 같이 순환적으로 계산할 수 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algn="l"/>
            <a:r>
              <a:rPr lang="ko-KR" altLang="en-US" sz="1800" b="0" i="0" u="none" strike="noStrike" baseline="0" dirty="0">
                <a:latin typeface="SandSm"/>
              </a:rPr>
              <a:t>이것과 유사하게 상태 </a:t>
            </a:r>
            <a:r>
              <a:rPr lang="en-US" altLang="ko-KR" sz="1800" b="0" i="0" u="none" strike="noStrike" baseline="0" dirty="0">
                <a:latin typeface="SandSm"/>
              </a:rPr>
              <a:t>s</a:t>
            </a:r>
            <a:r>
              <a:rPr lang="ko-KR" altLang="en-US" sz="1800" b="0" i="0" u="none" strike="noStrike" baseline="0" dirty="0">
                <a:latin typeface="SandSm"/>
              </a:rPr>
              <a:t>에서의 </a:t>
            </a:r>
            <a:r>
              <a:rPr lang="en-US" altLang="ko-KR" sz="1800" b="0" i="0" u="none" strike="noStrike" baseline="0" dirty="0">
                <a:latin typeface="SandSm"/>
              </a:rPr>
              <a:t>Q </a:t>
            </a:r>
            <a:r>
              <a:rPr lang="ko-KR" altLang="en-US" sz="1800" b="0" i="0" u="none" strike="noStrike" baseline="0" dirty="0">
                <a:latin typeface="SandSm"/>
              </a:rPr>
              <a:t>값은 다음과 같이 순환적으로 계산할 수 있다</a:t>
            </a:r>
            <a:r>
              <a:rPr lang="en-US" altLang="ko-KR" sz="1800" b="0" i="0" u="none" strike="noStrike" baseline="0" dirty="0">
                <a:latin typeface="SandSm"/>
              </a:rPr>
              <a:t>. </a:t>
            </a:r>
            <a:r>
              <a:rPr lang="ko-KR" altLang="en-US" sz="1800" b="0" i="0" u="none" strike="noStrike" baseline="0" dirty="0">
                <a:latin typeface="SandSm"/>
              </a:rPr>
              <a:t>즉 상태 </a:t>
            </a:r>
            <a:r>
              <a:rPr lang="en-US" altLang="ko-KR" sz="1800" b="0" i="0" u="none" strike="noStrike" baseline="0" dirty="0">
                <a:latin typeface="SandSm"/>
              </a:rPr>
              <a:t>s</a:t>
            </a:r>
            <a:r>
              <a:rPr lang="ko-KR" altLang="en-US" sz="1800" b="0" i="0" u="none" strike="noStrike" baseline="0" dirty="0">
                <a:latin typeface="SandSm"/>
              </a:rPr>
              <a:t>에서 액션 </a:t>
            </a:r>
            <a:r>
              <a:rPr lang="en-US" altLang="ko-KR" sz="1800" b="0" i="0" u="none" strike="noStrike" baseline="0" dirty="0">
                <a:latin typeface="SandSm"/>
              </a:rPr>
              <a:t>a</a:t>
            </a:r>
            <a:r>
              <a:rPr lang="ko-KR" altLang="en-US" sz="1800" b="0" i="0" u="none" strike="noStrike" baseline="0" dirty="0">
                <a:latin typeface="SandSm"/>
              </a:rPr>
              <a:t>를 실행하였을 때 받는 보상 </a:t>
            </a:r>
            <a:r>
              <a:rPr lang="en-US" altLang="ko-KR" sz="1800" b="0" i="0" u="none" strike="noStrike" baseline="0" dirty="0">
                <a:latin typeface="SandSm"/>
              </a:rPr>
              <a:t>r</a:t>
            </a:r>
            <a:r>
              <a:rPr lang="ko-KR" altLang="en-US" sz="1800" b="0" i="0" u="none" strike="noStrike" baseline="0" dirty="0">
                <a:latin typeface="SandSm"/>
              </a:rPr>
              <a:t>에</a:t>
            </a:r>
            <a:r>
              <a:rPr lang="en-US" altLang="ko-KR" sz="1800" b="0" i="0" u="none" strike="noStrike" baseline="0" dirty="0">
                <a:latin typeface="SandSm"/>
              </a:rPr>
              <a:t>, </a:t>
            </a:r>
            <a:r>
              <a:rPr lang="ko-KR" altLang="en-US" sz="1800" b="0" i="0" u="none" strike="noStrike" baseline="0" dirty="0">
                <a:latin typeface="SandSm"/>
              </a:rPr>
              <a:t>다음 상태에서의 </a:t>
            </a:r>
            <a:r>
              <a:rPr lang="en-US" altLang="ko-KR" sz="1800" b="0" i="0" u="none" strike="noStrike" baseline="0" dirty="0">
                <a:latin typeface="SandSm"/>
              </a:rPr>
              <a:t>Q </a:t>
            </a:r>
            <a:r>
              <a:rPr lang="ko-KR" altLang="en-US" sz="1800" b="0" i="0" u="none" strike="noStrike" baseline="0" dirty="0">
                <a:latin typeface="SandSm"/>
              </a:rPr>
              <a:t>값 중에서 최대값을 더하게 된다</a:t>
            </a:r>
            <a:r>
              <a:rPr lang="en-US" altLang="ko-KR" sz="1800" b="0" i="0" u="none" strike="noStrike" baseline="0" dirty="0">
                <a:latin typeface="SandSm"/>
              </a:rPr>
              <a:t>.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A94938A-CC9E-4FDE-B39E-EA2822BE80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712" y="1988840"/>
            <a:ext cx="2971800" cy="73342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000F4DB-BE06-4F2A-90E7-34B1298DB4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0046" y="2752725"/>
            <a:ext cx="2562225" cy="67627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4CA7152-A92B-4ABF-9FBF-81BB838377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7744" y="4746484"/>
            <a:ext cx="2971800" cy="647700"/>
          </a:xfrm>
          <a:prstGeom prst="rect">
            <a:avLst/>
          </a:prstGeom>
        </p:spPr>
      </p:pic>
      <p:sp>
        <p:nvSpPr>
          <p:cNvPr id="10" name="말풍선: 모서리가 둥근 사각형 9">
            <a:extLst>
              <a:ext uri="{FF2B5EF4-FFF2-40B4-BE49-F238E27FC236}">
                <a16:creationId xmlns:a16="http://schemas.microsoft.com/office/drawing/2014/main" id="{4362005A-E43E-46AE-9329-1466A5484391}"/>
              </a:ext>
            </a:extLst>
          </p:cNvPr>
          <p:cNvSpPr/>
          <p:nvPr/>
        </p:nvSpPr>
        <p:spPr>
          <a:xfrm>
            <a:off x="5652120" y="5517232"/>
            <a:ext cx="2971800" cy="1224136"/>
          </a:xfrm>
          <a:prstGeom prst="wedgeRoundRectCallout">
            <a:avLst>
              <a:gd name="adj1" fmla="val -78617"/>
              <a:gd name="adj2" fmla="val -7147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ko-KR" altLang="en-US" dirty="0"/>
              <a:t>가장 중요한 수식이다</a:t>
            </a:r>
            <a:r>
              <a:rPr lang="en-US" altLang="ko-KR" dirty="0"/>
              <a:t>. </a:t>
            </a:r>
            <a:r>
              <a:rPr lang="ko-KR" altLang="en-US" sz="1800" b="0" i="0" u="none" strike="noStrike" baseline="0" dirty="0">
                <a:latin typeface="SandSm"/>
              </a:rPr>
              <a:t>전통적인 </a:t>
            </a:r>
            <a:r>
              <a:rPr lang="en-US" altLang="ko-KR" sz="1800" b="0" i="0" u="none" strike="noStrike" baseline="0" dirty="0">
                <a:latin typeface="SandSm"/>
              </a:rPr>
              <a:t>Q-</a:t>
            </a:r>
            <a:r>
              <a:rPr lang="ko-KR" altLang="en-US" sz="1800" b="0" i="0" u="none" strike="noStrike" baseline="0" dirty="0">
                <a:latin typeface="SandSm"/>
              </a:rPr>
              <a:t>학습에서는 결국 이 순환 관계식을 사용하여</a:t>
            </a:r>
          </a:p>
          <a:p>
            <a:pPr algn="l"/>
            <a:r>
              <a:rPr lang="ko-KR" altLang="en-US" sz="1800" b="0" i="0" u="none" strike="noStrike" baseline="0" dirty="0">
                <a:latin typeface="SandSm"/>
              </a:rPr>
              <a:t>테이블 내의 </a:t>
            </a:r>
            <a:r>
              <a:rPr lang="en-US" altLang="ko-KR" sz="1800" b="0" i="0" u="none" strike="noStrike" baseline="0" dirty="0">
                <a:latin typeface="SandSm"/>
              </a:rPr>
              <a:t>Q </a:t>
            </a:r>
            <a:r>
              <a:rPr lang="ko-KR" altLang="en-US" sz="1800" b="0" i="0" u="none" strike="noStrike" baseline="0" dirty="0">
                <a:latin typeface="SandSm"/>
              </a:rPr>
              <a:t>값들이 계속 업데이트된다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1" name="화살표: 아래쪽 10">
            <a:extLst>
              <a:ext uri="{FF2B5EF4-FFF2-40B4-BE49-F238E27FC236}">
                <a16:creationId xmlns:a16="http://schemas.microsoft.com/office/drawing/2014/main" id="{36D8D62C-9E14-485F-82C0-E17053847351}"/>
              </a:ext>
            </a:extLst>
          </p:cNvPr>
          <p:cNvSpPr/>
          <p:nvPr/>
        </p:nvSpPr>
        <p:spPr>
          <a:xfrm>
            <a:off x="3059832" y="2636912"/>
            <a:ext cx="720080" cy="21602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42746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8F2DED-3B07-48E7-8454-F294D3926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얼음 호수 문제에서 실제로 </a:t>
            </a:r>
            <a:r>
              <a:rPr lang="en-US" altLang="ko-KR" dirty="0"/>
              <a:t>Q </a:t>
            </a:r>
            <a:r>
              <a:rPr lang="ko-KR" altLang="en-US" dirty="0"/>
              <a:t>값을 계산해보자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374624A-31CF-4F76-B365-22A5551A91D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시작할 때는 모든 </a:t>
            </a:r>
            <a:r>
              <a:rPr lang="en-US" altLang="ko-KR" dirty="0"/>
              <a:t>Q </a:t>
            </a:r>
            <a:r>
              <a:rPr lang="ko-KR" altLang="en-US" dirty="0"/>
              <a:t>값이 전부 </a:t>
            </a:r>
            <a:r>
              <a:rPr lang="en-US" altLang="ko-KR" dirty="0"/>
              <a:t>0</a:t>
            </a:r>
            <a:r>
              <a:rPr lang="ko-KR" altLang="en-US" dirty="0"/>
              <a:t>이다</a:t>
            </a:r>
            <a:r>
              <a:rPr lang="en-US" altLang="ko-KR" dirty="0"/>
              <a:t>. </a:t>
            </a:r>
            <a:r>
              <a:rPr lang="ko-KR" altLang="en-US" dirty="0"/>
              <a:t>에이전트가 시작 상태 </a:t>
            </a:r>
            <a:r>
              <a:rPr lang="en-US" altLang="ko-KR" dirty="0"/>
              <a:t>s1</a:t>
            </a:r>
            <a:r>
              <a:rPr lang="ko-KR" altLang="en-US" dirty="0"/>
              <a:t>에서 오른쪽에 있는 상태 </a:t>
            </a:r>
            <a:r>
              <a:rPr lang="en-US" altLang="ko-KR" dirty="0"/>
              <a:t>s2</a:t>
            </a:r>
            <a:r>
              <a:rPr lang="ko-KR" altLang="en-US" dirty="0"/>
              <a:t>로 갔을 때의 </a:t>
            </a:r>
            <a:r>
              <a:rPr lang="en-US" altLang="ko-KR" dirty="0"/>
              <a:t>Q </a:t>
            </a:r>
            <a:r>
              <a:rPr lang="ko-KR" altLang="en-US" dirty="0"/>
              <a:t>값을 계산해보자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82A653D-E635-4611-BA82-E7D2355BEC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500" y="2852936"/>
            <a:ext cx="4953000" cy="302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4418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6E9F78-A326-41C2-B71C-90816868C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강화학습이란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C6026AB-1F21-42DD-9ADF-5FF0CD395EA0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지금까지 우리가 살펴본 </a:t>
            </a:r>
            <a:r>
              <a:rPr lang="ko-KR" altLang="en-US" dirty="0" err="1"/>
              <a:t>딥러닝에는</a:t>
            </a:r>
            <a:r>
              <a:rPr lang="ko-KR" altLang="en-US" dirty="0"/>
              <a:t> 항상 훈련 데이터와 정답 레이블이 있었다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만약 </a:t>
            </a:r>
            <a:r>
              <a:rPr lang="ko-KR" altLang="en-US" dirty="0" err="1"/>
              <a:t>딥러닝을</a:t>
            </a:r>
            <a:r>
              <a:rPr lang="ko-KR" altLang="en-US" dirty="0"/>
              <a:t> 탑재한 에이전트가</a:t>
            </a:r>
            <a:r>
              <a:rPr lang="en-US" altLang="ko-KR" dirty="0"/>
              <a:t>, </a:t>
            </a:r>
            <a:r>
              <a:rPr lang="ko-KR" altLang="en-US" dirty="0"/>
              <a:t>환경에서 스스로 행동하여서 학습할 수 있다면 어떨까</a:t>
            </a:r>
            <a:r>
              <a:rPr lang="en-US" altLang="ko-KR" dirty="0"/>
              <a:t>? 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E4EFA5C-BC07-4EFC-BB36-BD9DF7A830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398" y="3284984"/>
            <a:ext cx="731146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9058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6F66B9-2B92-4097-A763-046C5F104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계속 </a:t>
            </a:r>
            <a:r>
              <a:rPr lang="en-US" altLang="ko-KR" dirty="0"/>
              <a:t>Q</a:t>
            </a:r>
            <a:r>
              <a:rPr lang="ko-KR" altLang="en-US" dirty="0"/>
              <a:t> 값은 </a:t>
            </a:r>
            <a:r>
              <a:rPr lang="en-US" altLang="ko-KR" dirty="0"/>
              <a:t>0</a:t>
            </a:r>
            <a:r>
              <a:rPr lang="ko-KR" altLang="en-US" dirty="0"/>
              <a:t>이 되지만 반전이 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C2A1B903-AF7C-4648-9A5D-ED590C7DFECD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062037" y="1957387"/>
            <a:ext cx="7019925" cy="2943225"/>
          </a:xfrm>
        </p:spPr>
      </p:pic>
    </p:spTree>
    <p:extLst>
      <p:ext uri="{BB962C8B-B14F-4D97-AF65-F5344CB8AC3E}">
        <p14:creationId xmlns:p14="http://schemas.microsoft.com/office/powerpoint/2010/main" val="9161921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B16A3D-D926-4657-ABA5-30BF1CDF8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상태 </a:t>
            </a:r>
            <a:r>
              <a:rPr lang="en-US" altLang="ko-KR" dirty="0"/>
              <a:t>s14</a:t>
            </a:r>
            <a:r>
              <a:rPr lang="ko-KR" altLang="en-US" dirty="0"/>
              <a:t>에서의</a:t>
            </a:r>
            <a:r>
              <a:rPr lang="en-US" altLang="ko-KR" dirty="0"/>
              <a:t> Q </a:t>
            </a:r>
            <a:r>
              <a:rPr lang="ko-KR" altLang="en-US" dirty="0"/>
              <a:t>값</a:t>
            </a:r>
            <a:r>
              <a:rPr lang="en-US" altLang="ko-KR" dirty="0"/>
              <a:t> </a:t>
            </a:r>
            <a:r>
              <a:rPr lang="ko-KR" altLang="en-US" dirty="0"/>
              <a:t>계산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E6A0DA44-E772-41F4-A953-6300FEAA7D8B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146175" y="2276475"/>
            <a:ext cx="7086600" cy="3143250"/>
          </a:xfrm>
        </p:spPr>
      </p:pic>
    </p:spTree>
    <p:extLst>
      <p:ext uri="{BB962C8B-B14F-4D97-AF65-F5344CB8AC3E}">
        <p14:creationId xmlns:p14="http://schemas.microsoft.com/office/powerpoint/2010/main" val="23367460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B98F5A-FBAE-4368-A0F5-CCD3F7128B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 </a:t>
            </a:r>
            <a:r>
              <a:rPr lang="ko-KR" altLang="en-US" dirty="0"/>
              <a:t>값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2CAF919-ED79-40C8-88DE-8CB60F098F74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이런 식으로 계속 </a:t>
            </a:r>
            <a:r>
              <a:rPr lang="en-US" altLang="ko-KR" dirty="0"/>
              <a:t>Q </a:t>
            </a:r>
            <a:r>
              <a:rPr lang="ko-KR" altLang="en-US" dirty="0"/>
              <a:t>값이 업데이트된다</a:t>
            </a:r>
            <a:r>
              <a:rPr lang="en-US" altLang="ko-KR" dirty="0"/>
              <a:t>. </a:t>
            </a:r>
            <a:r>
              <a:rPr lang="ko-KR" altLang="en-US" dirty="0"/>
              <a:t>따라서 에피소드를 많이 진행하면 다음과 같이 </a:t>
            </a:r>
            <a:r>
              <a:rPr lang="en-US" altLang="ko-KR" dirty="0"/>
              <a:t>Q </a:t>
            </a:r>
            <a:r>
              <a:rPr lang="ko-KR" altLang="en-US" dirty="0"/>
              <a:t>값이 설정될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479FCF1-79D6-4C49-8C7B-4CBF3E2EDB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9752" y="2780928"/>
            <a:ext cx="3514725" cy="256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5074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E9ADED-B337-47ED-9AA5-145C56A6E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탐사</a:t>
            </a:r>
            <a:r>
              <a:rPr lang="en-US" altLang="ko-KR" dirty="0"/>
              <a:t>(exploration)</a:t>
            </a:r>
            <a:r>
              <a:rPr lang="ko-KR" altLang="en-US" dirty="0"/>
              <a:t>와 활용</a:t>
            </a:r>
            <a:r>
              <a:rPr lang="en-US" altLang="ko-KR" dirty="0"/>
              <a:t>(exploit)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6F9EDB8-7153-4DA2-9759-91B14865C333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지금까지 우리가 살펴본 </a:t>
            </a:r>
            <a:r>
              <a:rPr lang="en-US" altLang="ko-KR" dirty="0"/>
              <a:t>Q-</a:t>
            </a:r>
            <a:r>
              <a:rPr lang="ko-KR" altLang="en-US" dirty="0"/>
              <a:t>학습은 에이전트가 항상 동일한 경로만을 탐색하는 문제가 있다</a:t>
            </a:r>
            <a:r>
              <a:rPr lang="en-US" altLang="ko-KR" dirty="0"/>
              <a:t>. </a:t>
            </a:r>
          </a:p>
          <a:p>
            <a:r>
              <a:rPr lang="ko-KR" altLang="en-US"/>
              <a:t>이 경로는 </a:t>
            </a:r>
            <a:r>
              <a:rPr lang="ko-KR" altLang="en-US" dirty="0"/>
              <a:t>물론 최적 경로는 아니다</a:t>
            </a:r>
            <a:r>
              <a:rPr lang="en-US" altLang="ko-KR" dirty="0"/>
              <a:t>. </a:t>
            </a:r>
            <a:r>
              <a:rPr lang="ko-KR" altLang="en-US" dirty="0"/>
              <a:t>하지만 우리의 정책대로 한다면 이렇게 움직일 수밖에 없다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02CFEF0-D61F-46A6-9BE9-780533D89C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3212976"/>
            <a:ext cx="7486650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8899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B7772D-E327-4C89-9672-B8564179A9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어떻게 하면 새로운 경로도 찾을 수 있을까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D43CE7A-9593-409D-9FB7-2F3D09A0F0D3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처음에는 </a:t>
            </a:r>
            <a:r>
              <a:rPr lang="en-US" altLang="ko-KR" dirty="0"/>
              <a:t>Q </a:t>
            </a:r>
            <a:r>
              <a:rPr lang="ko-KR" altLang="en-US" dirty="0"/>
              <a:t>값이 작은 액션이라고 하더라도 시도해볼 필요가 있다</a:t>
            </a:r>
            <a:r>
              <a:rPr lang="en-US" altLang="ko-KR" dirty="0"/>
              <a:t>. </a:t>
            </a:r>
            <a:r>
              <a:rPr lang="ko-KR" altLang="en-US" dirty="0"/>
              <a:t>이것을 탐사라고 한다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강화 학습에서도 처음에는 모험을 할 필요가 있다</a:t>
            </a:r>
            <a:r>
              <a:rPr lang="en-US" altLang="ko-KR" dirty="0"/>
              <a:t>. </a:t>
            </a:r>
            <a:r>
              <a:rPr lang="ko-KR" altLang="en-US" dirty="0"/>
              <a:t>이것은 </a:t>
            </a:r>
            <a:r>
              <a:rPr lang="en-US" altLang="ko-KR" dirty="0"/>
              <a:t>e-</a:t>
            </a:r>
            <a:r>
              <a:rPr lang="en-US" altLang="ko-KR" dirty="0" err="1"/>
              <a:t>greey</a:t>
            </a:r>
            <a:r>
              <a:rPr lang="en-US" altLang="ko-KR" dirty="0"/>
              <a:t> </a:t>
            </a:r>
            <a:r>
              <a:rPr lang="ko-KR" altLang="en-US" dirty="0"/>
              <a:t>알고리즘으로 가능하다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7094A10-FDBB-4E40-92A9-43D601F580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3768" y="3284984"/>
            <a:ext cx="3638550" cy="2343150"/>
          </a:xfrm>
          <a:prstGeom prst="rect">
            <a:avLst/>
          </a:prstGeom>
        </p:spPr>
      </p:pic>
      <p:sp>
        <p:nvSpPr>
          <p:cNvPr id="8" name="말풍선: 모서리가 둥근 사각형 7">
            <a:extLst>
              <a:ext uri="{FF2B5EF4-FFF2-40B4-BE49-F238E27FC236}">
                <a16:creationId xmlns:a16="http://schemas.microsoft.com/office/drawing/2014/main" id="{5772772C-F54D-4CFF-AFDD-CC14D0DB1321}"/>
              </a:ext>
            </a:extLst>
          </p:cNvPr>
          <p:cNvSpPr/>
          <p:nvPr/>
        </p:nvSpPr>
        <p:spPr>
          <a:xfrm>
            <a:off x="4932040" y="5301208"/>
            <a:ext cx="2376264" cy="794792"/>
          </a:xfrm>
          <a:prstGeom prst="wedgeRoundRectCallout">
            <a:avLst>
              <a:gd name="adj1" fmla="val -64256"/>
              <a:gd name="adj2" fmla="val -8738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처음에는 여기 저기 모험을 해볼 필요가 있다</a:t>
            </a:r>
            <a:r>
              <a:rPr lang="en-US" altLang="ko-KR" dirty="0"/>
              <a:t>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421678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5E8502-0566-4A2E-9741-AE2C16A15C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e-</a:t>
            </a:r>
            <a:r>
              <a:rPr lang="en-US" altLang="ko-KR" dirty="0" err="1"/>
              <a:t>greey</a:t>
            </a:r>
            <a:r>
              <a:rPr lang="en-US" altLang="ko-KR" dirty="0"/>
              <a:t> </a:t>
            </a:r>
            <a:r>
              <a:rPr lang="ko-KR" altLang="en-US" dirty="0"/>
              <a:t>알고리즘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10298BF-7088-4AA9-8DE1-0EB7D56FCF17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e-</a:t>
            </a:r>
            <a:r>
              <a:rPr lang="en-US" altLang="ko-KR" dirty="0" err="1"/>
              <a:t>greey</a:t>
            </a:r>
            <a:r>
              <a:rPr lang="en-US" altLang="ko-KR" dirty="0"/>
              <a:t> </a:t>
            </a:r>
            <a:r>
              <a:rPr lang="ko-KR" altLang="en-US" dirty="0"/>
              <a:t>알고리즘에서는 </a:t>
            </a:r>
            <a:r>
              <a:rPr lang="en-US" altLang="ko-KR" dirty="0"/>
              <a:t>epsilon </a:t>
            </a:r>
            <a:r>
              <a:rPr lang="ko-KR" altLang="en-US" dirty="0"/>
              <a:t>의 확률로 새로운 액션을 선택한다</a:t>
            </a:r>
            <a:r>
              <a:rPr lang="en-US" altLang="ko-KR" dirty="0"/>
              <a:t>. (1- epsilon ) </a:t>
            </a:r>
            <a:r>
              <a:rPr lang="ko-KR" altLang="en-US" dirty="0"/>
              <a:t>확률로 기존의 </a:t>
            </a:r>
            <a:r>
              <a:rPr lang="en-US" altLang="ko-KR" dirty="0"/>
              <a:t>Q </a:t>
            </a:r>
            <a:r>
              <a:rPr lang="ko-KR" altLang="en-US" dirty="0"/>
              <a:t>값을 선택한다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여기서 </a:t>
            </a:r>
            <a:r>
              <a:rPr lang="en-US" altLang="ko-KR" dirty="0"/>
              <a:t>epsilon </a:t>
            </a:r>
            <a:r>
              <a:rPr lang="ko-KR" altLang="en-US" dirty="0"/>
              <a:t>은 처음에는 크게</a:t>
            </a:r>
            <a:r>
              <a:rPr lang="en-US" altLang="ko-KR" dirty="0"/>
              <a:t>, </a:t>
            </a:r>
            <a:r>
              <a:rPr lang="ko-KR" altLang="en-US" dirty="0"/>
              <a:t>반복이 진행되면 점점 작게 하는 것이 관행이다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6" name="내용 개체 틀 3">
            <a:extLst>
              <a:ext uri="{FF2B5EF4-FFF2-40B4-BE49-F238E27FC236}">
                <a16:creationId xmlns:a16="http://schemas.microsoft.com/office/drawing/2014/main" id="{D7B9177F-6BB1-49AB-914A-2E95791DDE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584" y="3284985"/>
            <a:ext cx="8153400" cy="1728192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vert="horz" wrap="square">
            <a:noAutofit/>
          </a:bodyPr>
          <a:lstStyle>
            <a:lvl1pPr marL="342900" indent="-342900" algn="l" rtl="0" eaLnBrk="0" latinLnBrk="1" hangingPunct="0"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Arial" panose="020B0604020202020204" pitchFamily="34" charset="0"/>
              </a:defRPr>
            </a:lvl1pPr>
            <a:lvl2pPr marL="742950" indent="-285750" algn="l" rtl="0" eaLnBrk="0" latinLnBrk="1" hangingPunct="0">
              <a:spcBef>
                <a:spcPts val="55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§"/>
              <a:defRPr kumimoji="1" sz="20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Arial" panose="020B0604020202020204" pitchFamily="34" charset="0"/>
              </a:defRPr>
            </a:lvl2pPr>
            <a:lvl3pPr marL="1143000" indent="-228600" algn="l" rtl="0" eaLnBrk="0" latinLnBrk="1" hangingPunct="0">
              <a:spcBef>
                <a:spcPts val="5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§"/>
              <a:defRPr kumimoji="1" sz="20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Arial" panose="020B0604020202020204" pitchFamily="34" charset="0"/>
              </a:defRPr>
            </a:lvl3pPr>
            <a:lvl4pPr marL="1600200" indent="-228600" algn="l" rtl="0" eaLnBrk="0" latinLnBrk="1" hangingPunct="0">
              <a:spcBef>
                <a:spcPts val="400"/>
              </a:spcBef>
              <a:buClr>
                <a:schemeClr val="accent3"/>
              </a:buClr>
              <a:buSzPct val="75000"/>
              <a:buFont typeface="Wingdings" panose="05000000000000000000" pitchFamily="2" charset="2"/>
              <a:buChar char=""/>
              <a:defRPr kumimoji="1" sz="18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Arial" panose="020B0604020202020204" pitchFamily="34" charset="0"/>
              </a:defRPr>
            </a:lvl4pPr>
            <a:lvl5pPr marL="2057400" indent="-228600" algn="l" rtl="0" eaLnBrk="0" latinLnBrk="1" hangingPunct="0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1" sz="18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Arial" panose="020B0604020202020204" pitchFamily="34" charset="0"/>
              </a:defRPr>
            </a:lvl5pPr>
            <a:lvl6pPr marL="25146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/>
              <a:buChar char="§"/>
              <a:defRPr kumimoji="1" sz="1800" kern="1200" baseline="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9718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Font typeface="Wingdings"/>
              <a:buChar char="§"/>
              <a:defRPr kumimoji="1" sz="1800" kern="1200" baseline="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4290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buClr>
                <a:schemeClr val="accent3"/>
              </a:buClr>
              <a:buFont typeface="Wingdings"/>
              <a:buChar char="§"/>
              <a:defRPr kumimoji="1" sz="1800" kern="1200" baseline="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8862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buClr>
                <a:schemeClr val="accent4"/>
              </a:buClr>
              <a:buFont typeface="Wingdings"/>
              <a:buChar char="§"/>
              <a:defRPr kumimoji="1" sz="1800" kern="1200" baseline="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for </a:t>
            </a:r>
            <a:r>
              <a:rPr lang="en-US" altLang="ko-KR" sz="16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i</a:t>
            </a: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 in range(10000):</a:t>
            </a: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	epsilon = 0.1/(i+1)</a:t>
            </a: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	if </a:t>
            </a:r>
            <a:r>
              <a:rPr lang="en-US" altLang="ko-KR" sz="16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random.random</a:t>
            </a: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() &lt; </a:t>
            </a:r>
            <a:r>
              <a:rPr lang="en-US" altLang="ko-KR" sz="1600" dirty="0">
                <a:solidFill>
                  <a:srgbClr val="FF0000"/>
                </a:solidFill>
                <a:latin typeface="Trebuchet MS" panose="020B0603020202020204" pitchFamily="34" charset="0"/>
              </a:rPr>
              <a:t>epsilon</a:t>
            </a: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:</a:t>
            </a: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		action = random</a:t>
            </a: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	else:</a:t>
            </a: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		action = argmax(Q(s, a))</a:t>
            </a:r>
          </a:p>
        </p:txBody>
      </p:sp>
      <p:sp>
        <p:nvSpPr>
          <p:cNvPr id="7" name="말풍선: 모서리가 둥근 사각형 6">
            <a:extLst>
              <a:ext uri="{FF2B5EF4-FFF2-40B4-BE49-F238E27FC236}">
                <a16:creationId xmlns:a16="http://schemas.microsoft.com/office/drawing/2014/main" id="{86BC73DD-05BC-4B27-A4DA-9CDD332C6901}"/>
              </a:ext>
            </a:extLst>
          </p:cNvPr>
          <p:cNvSpPr/>
          <p:nvPr/>
        </p:nvSpPr>
        <p:spPr>
          <a:xfrm>
            <a:off x="4860032" y="3501008"/>
            <a:ext cx="2160240" cy="792088"/>
          </a:xfrm>
          <a:prstGeom prst="wedgeRoundRectCallout">
            <a:avLst>
              <a:gd name="adj1" fmla="val -62773"/>
              <a:gd name="adj2" fmla="val 954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교과서</a:t>
            </a:r>
            <a:r>
              <a:rPr lang="en-US" altLang="ko-KR" dirty="0"/>
              <a:t> </a:t>
            </a:r>
            <a:r>
              <a:rPr lang="ko-KR" altLang="en-US" dirty="0"/>
              <a:t>오타</a:t>
            </a:r>
            <a:r>
              <a:rPr lang="en-US" altLang="ko-KR" dirty="0"/>
              <a:t>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10059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5E8502-0566-4A2E-9741-AE2C16A15C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e-</a:t>
            </a:r>
            <a:r>
              <a:rPr lang="en-US" altLang="ko-KR" dirty="0" err="1"/>
              <a:t>greey</a:t>
            </a:r>
            <a:r>
              <a:rPr lang="en-US" altLang="ko-KR" dirty="0"/>
              <a:t> </a:t>
            </a:r>
            <a:r>
              <a:rPr lang="ko-KR" altLang="en-US" dirty="0"/>
              <a:t>알고리즘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13DBD18D-4DE5-4A9A-A70A-EFE66E533AD0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331640" y="1988840"/>
            <a:ext cx="5991225" cy="2505075"/>
          </a:xfrm>
        </p:spPr>
      </p:pic>
    </p:spTree>
    <p:extLst>
      <p:ext uri="{BB962C8B-B14F-4D97-AF65-F5344CB8AC3E}">
        <p14:creationId xmlns:p14="http://schemas.microsoft.com/office/powerpoint/2010/main" val="42129669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A09FB6-168D-4458-84FD-25050CEFD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할인</a:t>
            </a:r>
            <a:r>
              <a:rPr lang="en-US" altLang="ko-KR" dirty="0"/>
              <a:t>(discount)</a:t>
            </a:r>
            <a:r>
              <a:rPr lang="ko-KR" altLang="en-US" dirty="0"/>
              <a:t>된 보상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EB21526-0FA8-436C-86E6-199B846A28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720" y="1844824"/>
            <a:ext cx="3505200" cy="67627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9A2D907-8731-4B82-A5F7-27C21973E0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1756" y="2538586"/>
            <a:ext cx="3362325" cy="71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9915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A09FB6-168D-4458-84FD-25050CEFD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할인된 보상이 필요한 이유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EB39C46-DDAC-42D2-B8C4-981229E3ED3F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algn="l"/>
            <a:r>
              <a:rPr lang="ko-KR" altLang="en-US" sz="1800" b="0" i="0" u="none" strike="noStrike" baseline="0" dirty="0">
                <a:latin typeface="SandSm"/>
              </a:rPr>
              <a:t>할인된 보상이 필요한 이유는 에이전트가 찾은 경로가 여러 개 있는 경우</a:t>
            </a:r>
            <a:r>
              <a:rPr lang="en-US" altLang="ko-KR" sz="1800" b="0" i="0" u="none" strike="noStrike" baseline="0" dirty="0">
                <a:latin typeface="SandSm"/>
              </a:rPr>
              <a:t>, </a:t>
            </a:r>
            <a:r>
              <a:rPr lang="ko-KR" altLang="en-US" sz="1800" b="0" i="0" u="none" strike="noStrike" baseline="0" dirty="0">
                <a:latin typeface="SandSm"/>
              </a:rPr>
              <a:t>어떤 경로가 더 최단 경로인지를 판단해야 하기 때문이다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24059DB-7306-421B-9DC6-5B5950DC74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648" y="2733675"/>
            <a:ext cx="6010275" cy="2524125"/>
          </a:xfrm>
          <a:prstGeom prst="rect">
            <a:avLst/>
          </a:prstGeom>
        </p:spPr>
      </p:pic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5794DF07-C75D-4D9B-BB26-BF790B56DFD8}"/>
              </a:ext>
            </a:extLst>
          </p:cNvPr>
          <p:cNvCxnSpPr/>
          <p:nvPr/>
        </p:nvCxnSpPr>
        <p:spPr>
          <a:xfrm flipH="1">
            <a:off x="5364088" y="4221088"/>
            <a:ext cx="288032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E9B5338-8C64-4A24-8FB6-C692F208E806}"/>
              </a:ext>
            </a:extLst>
          </p:cNvPr>
          <p:cNvCxnSpPr>
            <a:cxnSpLocks/>
          </p:cNvCxnSpPr>
          <p:nvPr/>
        </p:nvCxnSpPr>
        <p:spPr>
          <a:xfrm>
            <a:off x="5804520" y="4373488"/>
            <a:ext cx="0" cy="27964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191749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53C7A6-EF79-49DF-8484-D7DBEF009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보상이 할인되었다면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6C2E6869-1217-4BD9-A2E3-1857E5E5B3F9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288923" y="1628800"/>
            <a:ext cx="6800850" cy="2781300"/>
          </a:xfrm>
        </p:spPr>
      </p:pic>
    </p:spTree>
    <p:extLst>
      <p:ext uri="{BB962C8B-B14F-4D97-AF65-F5344CB8AC3E}">
        <p14:creationId xmlns:p14="http://schemas.microsoft.com/office/powerpoint/2010/main" val="11679041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0CFFB8-456B-4CD6-9354-538E86251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알파스타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61D175C-5A03-4ECD-B82F-4AD3902DA87C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스타크래프트는 불완전한 정보를 가지고 있고</a:t>
            </a:r>
            <a:r>
              <a:rPr lang="en-US" altLang="ko-KR" dirty="0"/>
              <a:t>, </a:t>
            </a:r>
            <a:r>
              <a:rPr lang="ko-KR" altLang="en-US" dirty="0"/>
              <a:t>실시간으로 경기가 진행되며</a:t>
            </a:r>
            <a:r>
              <a:rPr lang="en-US" altLang="ko-KR" dirty="0"/>
              <a:t>, </a:t>
            </a:r>
            <a:r>
              <a:rPr lang="ko-KR" altLang="en-US" dirty="0"/>
              <a:t>장기 계획이 필요한 어려운 게임이다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하지만 스타크래프트에서도 강화 학습 인공지능이 인간을 </a:t>
            </a:r>
            <a:r>
              <a:rPr lang="en-US" altLang="ko-KR" dirty="0"/>
              <a:t>5-0</a:t>
            </a:r>
            <a:r>
              <a:rPr lang="ko-KR" altLang="en-US" dirty="0"/>
              <a:t>으로 물리친 바 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1A8A433-9FAC-4FA3-9996-9A09930F26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9448" y="3019265"/>
            <a:ext cx="6019800" cy="385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84040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A1452D-8190-4D21-B906-7A82AFF2D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확률적인 환경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C2D87AB-4F54-4AFA-B2C9-6D832831A5C0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앞에서 살펴본 </a:t>
            </a:r>
            <a:r>
              <a:rPr lang="en-US" altLang="ko-KR" dirty="0"/>
              <a:t>Q-</a:t>
            </a:r>
            <a:r>
              <a:rPr lang="ko-KR" altLang="en-US" dirty="0"/>
              <a:t>학습은 환경이 결정된 환경에서는 잘 작동한다</a:t>
            </a:r>
            <a:r>
              <a:rPr lang="en-US" altLang="ko-KR" dirty="0"/>
              <a:t>. </a:t>
            </a:r>
            <a:r>
              <a:rPr lang="ko-KR" altLang="en-US" dirty="0"/>
              <a:t>하지만 확률적인 환경에서는 전혀 학습이 되지 않는다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확률적인 환경이란 액션을 실행하였을 때 에이전트가 의도한 대로 가지 않을 수도 있는 환경이다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F4ADE78-D564-41AE-9A0E-EEB1E67680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5736" y="3356992"/>
            <a:ext cx="3859301" cy="2924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3983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A1452D-8190-4D21-B906-7A82AFF2D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최종적인 </a:t>
            </a:r>
            <a:r>
              <a:rPr lang="en-US" altLang="ko-KR" dirty="0"/>
              <a:t>Q </a:t>
            </a:r>
            <a:r>
              <a:rPr lang="ko-KR" altLang="en-US" dirty="0"/>
              <a:t>값 업데이트 방정식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66B9FE43-7D4A-498D-85F9-5CB9A8E557A7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619672" y="1905624"/>
            <a:ext cx="4972050" cy="1495425"/>
          </a:xfr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0CE5EE6-3DAB-4787-BF97-689B73F1AB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680" y="3573016"/>
            <a:ext cx="5400675" cy="781050"/>
          </a:xfrm>
          <a:prstGeom prst="rect">
            <a:avLst/>
          </a:prstGeom>
        </p:spPr>
      </p:pic>
      <p:sp>
        <p:nvSpPr>
          <p:cNvPr id="9" name="화살표: 아래쪽 8">
            <a:extLst>
              <a:ext uri="{FF2B5EF4-FFF2-40B4-BE49-F238E27FC236}">
                <a16:creationId xmlns:a16="http://schemas.microsoft.com/office/drawing/2014/main" id="{23FD7404-55BA-4404-B1B7-5111284EE0D0}"/>
              </a:ext>
            </a:extLst>
          </p:cNvPr>
          <p:cNvSpPr/>
          <p:nvPr/>
        </p:nvSpPr>
        <p:spPr>
          <a:xfrm>
            <a:off x="3897260" y="3347215"/>
            <a:ext cx="792088" cy="24397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695123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5E8502-0566-4A2E-9741-AE2C16A15C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얼음 호수 게임에서 </a:t>
            </a:r>
            <a:r>
              <a:rPr lang="en-US" altLang="ko-KR" dirty="0"/>
              <a:t>Q-</a:t>
            </a:r>
            <a:r>
              <a:rPr lang="ko-KR" altLang="en-US" dirty="0"/>
              <a:t>학습의 구현</a:t>
            </a:r>
          </a:p>
        </p:txBody>
      </p:sp>
      <p:sp>
        <p:nvSpPr>
          <p:cNvPr id="6" name="내용 개체 틀 3">
            <a:extLst>
              <a:ext uri="{FF2B5EF4-FFF2-40B4-BE49-F238E27FC236}">
                <a16:creationId xmlns:a16="http://schemas.microsoft.com/office/drawing/2014/main" id="{D7B9177F-6BB1-49AB-914A-2E95791DDE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6650" y="1628800"/>
            <a:ext cx="8153400" cy="3412977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vert="horz" wrap="square">
            <a:noAutofit/>
          </a:bodyPr>
          <a:lstStyle>
            <a:lvl1pPr marL="342900" indent="-342900" algn="l" rtl="0" eaLnBrk="0" latinLnBrk="1" hangingPunct="0"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Arial" panose="020B0604020202020204" pitchFamily="34" charset="0"/>
              </a:defRPr>
            </a:lvl1pPr>
            <a:lvl2pPr marL="742950" indent="-285750" algn="l" rtl="0" eaLnBrk="0" latinLnBrk="1" hangingPunct="0">
              <a:spcBef>
                <a:spcPts val="55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§"/>
              <a:defRPr kumimoji="1" sz="20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Arial" panose="020B0604020202020204" pitchFamily="34" charset="0"/>
              </a:defRPr>
            </a:lvl2pPr>
            <a:lvl3pPr marL="1143000" indent="-228600" algn="l" rtl="0" eaLnBrk="0" latinLnBrk="1" hangingPunct="0">
              <a:spcBef>
                <a:spcPts val="5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§"/>
              <a:defRPr kumimoji="1" sz="20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Arial" panose="020B0604020202020204" pitchFamily="34" charset="0"/>
              </a:defRPr>
            </a:lvl3pPr>
            <a:lvl4pPr marL="1600200" indent="-228600" algn="l" rtl="0" eaLnBrk="0" latinLnBrk="1" hangingPunct="0">
              <a:spcBef>
                <a:spcPts val="400"/>
              </a:spcBef>
              <a:buClr>
                <a:schemeClr val="accent3"/>
              </a:buClr>
              <a:buSzPct val="75000"/>
              <a:buFont typeface="Wingdings" panose="05000000000000000000" pitchFamily="2" charset="2"/>
              <a:buChar char=""/>
              <a:defRPr kumimoji="1" sz="18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Arial" panose="020B0604020202020204" pitchFamily="34" charset="0"/>
              </a:defRPr>
            </a:lvl4pPr>
            <a:lvl5pPr marL="2057400" indent="-228600" algn="l" rtl="0" eaLnBrk="0" latinLnBrk="1" hangingPunct="0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1" sz="18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Arial" panose="020B0604020202020204" pitchFamily="34" charset="0"/>
              </a:defRPr>
            </a:lvl5pPr>
            <a:lvl6pPr marL="25146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/>
              <a:buChar char="§"/>
              <a:defRPr kumimoji="1" sz="1800" kern="1200" baseline="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9718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Font typeface="Wingdings"/>
              <a:buChar char="§"/>
              <a:defRPr kumimoji="1" sz="1800" kern="1200" baseline="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4290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buClr>
                <a:schemeClr val="accent3"/>
              </a:buClr>
              <a:buFont typeface="Wingdings"/>
              <a:buChar char="§"/>
              <a:defRPr kumimoji="1" sz="1800" kern="1200" baseline="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8862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buClr>
                <a:schemeClr val="accent4"/>
              </a:buClr>
              <a:buFont typeface="Wingdings"/>
              <a:buChar char="§"/>
              <a:defRPr kumimoji="1" sz="1800" kern="1200" baseline="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import gym</a:t>
            </a: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import </a:t>
            </a:r>
            <a:r>
              <a:rPr lang="en-US" altLang="ko-KR" sz="16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numpy</a:t>
            </a: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 as np</a:t>
            </a: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endParaRPr lang="en-US" altLang="ko-KR" sz="1600" dirty="0">
              <a:solidFill>
                <a:srgbClr val="000000"/>
              </a:solidFill>
              <a:latin typeface="Trebuchet MS" panose="020B0603020202020204" pitchFamily="34" charset="0"/>
            </a:endParaRP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env = </a:t>
            </a:r>
            <a:r>
              <a:rPr lang="en-US" altLang="ko-KR" sz="16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gym.make</a:t>
            </a: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('FrozenLake-v0', </a:t>
            </a:r>
            <a:r>
              <a:rPr lang="en-US" altLang="ko-KR" sz="16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is_slippery</a:t>
            </a: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=False)</a:t>
            </a: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endParaRPr lang="en-US" altLang="ko-KR" sz="1600" dirty="0">
              <a:solidFill>
                <a:srgbClr val="000000"/>
              </a:solidFill>
              <a:latin typeface="Trebuchet MS" panose="020B0603020202020204" pitchFamily="34" charset="0"/>
            </a:endParaRP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6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discount_factor</a:t>
            </a: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 = 0.95</a:t>
            </a: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epsilon = 0.5</a:t>
            </a: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6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epsilon_decay_factor</a:t>
            </a: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 = 0.999</a:t>
            </a: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6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learning_rate</a:t>
            </a: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 = 0.8</a:t>
            </a: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6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num_episodes</a:t>
            </a: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 = 30000</a:t>
            </a:r>
          </a:p>
        </p:txBody>
      </p:sp>
    </p:spTree>
    <p:extLst>
      <p:ext uri="{BB962C8B-B14F-4D97-AF65-F5344CB8AC3E}">
        <p14:creationId xmlns:p14="http://schemas.microsoft.com/office/powerpoint/2010/main" val="272537795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5E8502-0566-4A2E-9741-AE2C16A15C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얼음 호수 게임에서 </a:t>
            </a:r>
            <a:r>
              <a:rPr lang="en-US" altLang="ko-KR" dirty="0"/>
              <a:t>Q-</a:t>
            </a:r>
            <a:r>
              <a:rPr lang="ko-KR" altLang="en-US" dirty="0"/>
              <a:t>학습의 구현</a:t>
            </a:r>
          </a:p>
        </p:txBody>
      </p:sp>
      <p:sp>
        <p:nvSpPr>
          <p:cNvPr id="6" name="내용 개체 틀 3">
            <a:extLst>
              <a:ext uri="{FF2B5EF4-FFF2-40B4-BE49-F238E27FC236}">
                <a16:creationId xmlns:a16="http://schemas.microsoft.com/office/drawing/2014/main" id="{D7B9177F-6BB1-49AB-914A-2E95791DDE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6650" y="1628800"/>
            <a:ext cx="8153400" cy="5229200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vert="horz" wrap="square">
            <a:noAutofit/>
          </a:bodyPr>
          <a:lstStyle>
            <a:lvl1pPr marL="342900" indent="-342900" algn="l" rtl="0" eaLnBrk="0" latinLnBrk="1" hangingPunct="0"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Arial" panose="020B0604020202020204" pitchFamily="34" charset="0"/>
              </a:defRPr>
            </a:lvl1pPr>
            <a:lvl2pPr marL="742950" indent="-285750" algn="l" rtl="0" eaLnBrk="0" latinLnBrk="1" hangingPunct="0">
              <a:spcBef>
                <a:spcPts val="55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§"/>
              <a:defRPr kumimoji="1" sz="20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Arial" panose="020B0604020202020204" pitchFamily="34" charset="0"/>
              </a:defRPr>
            </a:lvl2pPr>
            <a:lvl3pPr marL="1143000" indent="-228600" algn="l" rtl="0" eaLnBrk="0" latinLnBrk="1" hangingPunct="0">
              <a:spcBef>
                <a:spcPts val="5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§"/>
              <a:defRPr kumimoji="1" sz="20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Arial" panose="020B0604020202020204" pitchFamily="34" charset="0"/>
              </a:defRPr>
            </a:lvl3pPr>
            <a:lvl4pPr marL="1600200" indent="-228600" algn="l" rtl="0" eaLnBrk="0" latinLnBrk="1" hangingPunct="0">
              <a:spcBef>
                <a:spcPts val="400"/>
              </a:spcBef>
              <a:buClr>
                <a:schemeClr val="accent3"/>
              </a:buClr>
              <a:buSzPct val="75000"/>
              <a:buFont typeface="Wingdings" panose="05000000000000000000" pitchFamily="2" charset="2"/>
              <a:buChar char=""/>
              <a:defRPr kumimoji="1" sz="18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Arial" panose="020B0604020202020204" pitchFamily="34" charset="0"/>
              </a:defRPr>
            </a:lvl4pPr>
            <a:lvl5pPr marL="2057400" indent="-228600" algn="l" rtl="0" eaLnBrk="0" latinLnBrk="1" hangingPunct="0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1" sz="18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Arial" panose="020B0604020202020204" pitchFamily="34" charset="0"/>
              </a:defRPr>
            </a:lvl5pPr>
            <a:lvl6pPr marL="25146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/>
              <a:buChar char="§"/>
              <a:defRPr kumimoji="1" sz="1800" kern="1200" baseline="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9718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Font typeface="Wingdings"/>
              <a:buChar char="§"/>
              <a:defRPr kumimoji="1" sz="1800" kern="1200" baseline="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4290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buClr>
                <a:schemeClr val="accent3"/>
              </a:buClr>
              <a:buFont typeface="Wingdings"/>
              <a:buChar char="§"/>
              <a:defRPr kumimoji="1" sz="1800" kern="1200" baseline="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8862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buClr>
                <a:schemeClr val="accent4"/>
              </a:buClr>
              <a:buFont typeface="Wingdings"/>
              <a:buChar char="§"/>
              <a:defRPr kumimoji="1" sz="1800" kern="1200" baseline="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6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q_table</a:t>
            </a: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 = </a:t>
            </a:r>
            <a:r>
              <a:rPr lang="en-US" altLang="ko-KR" sz="16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np.zeros</a:t>
            </a: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([</a:t>
            </a:r>
            <a:r>
              <a:rPr lang="en-US" altLang="ko-KR" sz="16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env.observation_space.n</a:t>
            </a: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, </a:t>
            </a:r>
            <a:r>
              <a:rPr lang="en-US" altLang="ko-KR" sz="16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env.action_space.n</a:t>
            </a: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])</a:t>
            </a: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endParaRPr lang="en-US" altLang="ko-KR" sz="1600" dirty="0">
              <a:solidFill>
                <a:srgbClr val="000000"/>
              </a:solidFill>
              <a:latin typeface="Trebuchet MS" panose="020B0603020202020204" pitchFamily="34" charset="0"/>
            </a:endParaRP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for </a:t>
            </a:r>
            <a:r>
              <a:rPr lang="en-US" altLang="ko-KR" sz="16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i</a:t>
            </a: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 in range(</a:t>
            </a:r>
            <a:r>
              <a:rPr lang="en-US" altLang="ko-KR" sz="16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num_episodes</a:t>
            </a: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):</a:t>
            </a: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    state = </a:t>
            </a:r>
            <a:r>
              <a:rPr lang="en-US" altLang="ko-KR" sz="16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env.reset</a:t>
            </a: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()</a:t>
            </a: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    epsilon *= </a:t>
            </a:r>
            <a:r>
              <a:rPr lang="en-US" altLang="ko-KR" sz="16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epsilon_decay_factor</a:t>
            </a: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	# </a:t>
            </a:r>
            <a:r>
              <a:rPr lang="ko-KR" altLang="en-US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입실론</a:t>
            </a: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: </a:t>
            </a:r>
            <a:r>
              <a:rPr lang="ko-KR" altLang="en-US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탐사와 활용 비율 결정</a:t>
            </a: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ko-KR" altLang="en-US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    </a:t>
            </a: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done = False</a:t>
            </a: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endParaRPr lang="en-US" altLang="ko-KR" sz="1600" dirty="0">
              <a:solidFill>
                <a:srgbClr val="000000"/>
              </a:solidFill>
              <a:latin typeface="Trebuchet MS" panose="020B0603020202020204" pitchFamily="34" charset="0"/>
            </a:endParaRP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    while not done:</a:t>
            </a: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        if </a:t>
            </a:r>
            <a:r>
              <a:rPr lang="en-US" altLang="ko-KR" sz="16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np.random.random</a:t>
            </a: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() &lt; epsilon:		# </a:t>
            </a:r>
            <a:r>
              <a:rPr lang="ko-KR" altLang="en-US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난수가 입실론보다 작으면 탐사</a:t>
            </a: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ko-KR" altLang="en-US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            </a:t>
            </a: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action = </a:t>
            </a:r>
            <a:r>
              <a:rPr lang="en-US" altLang="ko-KR" sz="16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env.action_space.sample</a:t>
            </a: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()	# </a:t>
            </a:r>
            <a:r>
              <a:rPr lang="ko-KR" altLang="en-US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랜덤 액션</a:t>
            </a: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ko-KR" altLang="en-US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        </a:t>
            </a: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else:				# </a:t>
            </a:r>
            <a:r>
              <a:rPr lang="ko-KR" altLang="en-US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난수가 입실론보다 작으면 활용</a:t>
            </a: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ko-KR" altLang="en-US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            </a:t>
            </a: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action = </a:t>
            </a:r>
            <a:r>
              <a:rPr lang="en-US" altLang="ko-KR" sz="16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np.argmax</a:t>
            </a: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(</a:t>
            </a:r>
            <a:r>
              <a:rPr lang="en-US" altLang="ko-KR" sz="16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q_table</a:t>
            </a: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[state, :])	# Q </a:t>
            </a:r>
            <a:r>
              <a:rPr lang="ko-KR" altLang="en-US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테이블에서 가장 큰 값</a:t>
            </a: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endParaRPr lang="ko-KR" altLang="en-US" sz="1600" dirty="0">
              <a:solidFill>
                <a:srgbClr val="000000"/>
              </a:solidFill>
              <a:latin typeface="Trebuchet MS" panose="020B0603020202020204" pitchFamily="34" charset="0"/>
            </a:endParaRP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ko-KR" altLang="en-US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        </a:t>
            </a:r>
            <a:r>
              <a:rPr lang="en-US" altLang="ko-KR" sz="16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new_state</a:t>
            </a: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, reward, done, _ = </a:t>
            </a:r>
            <a:r>
              <a:rPr lang="en-US" altLang="ko-KR" sz="16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env.step</a:t>
            </a: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(action)</a:t>
            </a: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	# </a:t>
            </a:r>
            <a:r>
              <a:rPr lang="ko-KR" altLang="en-US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새로 얻은 정보로 </a:t>
            </a: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Q-</a:t>
            </a:r>
            <a:r>
              <a:rPr lang="ko-KR" altLang="en-US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테이블 갱신</a:t>
            </a: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ko-KR" altLang="en-US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        </a:t>
            </a:r>
            <a:r>
              <a:rPr lang="en-US" altLang="ko-KR" sz="16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q_table</a:t>
            </a: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[state, action] +=   </a:t>
            </a:r>
            <a:r>
              <a:rPr lang="en-US" altLang="ko-KR" sz="16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learning_rate</a:t>
            </a: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 * (reward + </a:t>
            </a:r>
            <a:r>
              <a:rPr lang="en-US" altLang="ko-KR" sz="16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discount_factor</a:t>
            </a: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 * </a:t>
            </a:r>
            <a:r>
              <a:rPr lang="en-US" altLang="ko-KR" sz="16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np.max</a:t>
            </a: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(</a:t>
            </a:r>
            <a:r>
              <a:rPr lang="en-US" altLang="ko-KR" sz="16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q_table</a:t>
            </a: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[</a:t>
            </a:r>
            <a:r>
              <a:rPr lang="en-US" altLang="ko-KR" sz="16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new_state</a:t>
            </a: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, :]) - </a:t>
            </a:r>
            <a:r>
              <a:rPr lang="en-US" altLang="ko-KR" sz="16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q_table</a:t>
            </a: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[state, action])</a:t>
            </a: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        state = </a:t>
            </a:r>
            <a:r>
              <a:rPr lang="en-US" altLang="ko-KR" sz="16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new_state</a:t>
            </a:r>
            <a:endParaRPr lang="en-US" altLang="ko-KR" sz="1600" dirty="0">
              <a:solidFill>
                <a:srgbClr val="000000"/>
              </a:solidFill>
              <a:latin typeface="Trebuchet MS" panose="020B0603020202020204" pitchFamily="34" charset="0"/>
            </a:endParaRP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        if </a:t>
            </a:r>
            <a:r>
              <a:rPr lang="en-US" altLang="ko-KR" sz="16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i</a:t>
            </a: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==(num_episodes-1):</a:t>
            </a: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            </a:t>
            </a:r>
            <a:r>
              <a:rPr lang="en-US" altLang="ko-KR" sz="16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env.render</a:t>
            </a: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47352789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D682F7-5DF2-49B6-8516-F739729574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</a:t>
            </a:r>
            <a:r>
              <a:rPr lang="ko-KR" altLang="en-US" dirty="0"/>
              <a:t> 테이블의 실제 모습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3D0AF6C4-624B-4A87-9C8E-28E211CE9BF6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612648" y="2132856"/>
            <a:ext cx="8153400" cy="2857250"/>
          </a:xfrm>
        </p:spPr>
      </p:pic>
    </p:spTree>
    <p:extLst>
      <p:ext uri="{BB962C8B-B14F-4D97-AF65-F5344CB8AC3E}">
        <p14:creationId xmlns:p14="http://schemas.microsoft.com/office/powerpoint/2010/main" val="302829891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7CE4F1-785E-404D-9138-A8451B9266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실행결과</a:t>
            </a:r>
          </a:p>
        </p:txBody>
      </p:sp>
      <p:sp>
        <p:nvSpPr>
          <p:cNvPr id="6" name="말풍선: 모서리가 둥근 사각형 5">
            <a:extLst>
              <a:ext uri="{FF2B5EF4-FFF2-40B4-BE49-F238E27FC236}">
                <a16:creationId xmlns:a16="http://schemas.microsoft.com/office/drawing/2014/main" id="{5195AADD-9077-4F41-BE81-68B3E3C3B38D}"/>
              </a:ext>
            </a:extLst>
          </p:cNvPr>
          <p:cNvSpPr/>
          <p:nvPr/>
        </p:nvSpPr>
        <p:spPr>
          <a:xfrm>
            <a:off x="2555776" y="3501008"/>
            <a:ext cx="2664296" cy="1224136"/>
          </a:xfrm>
          <a:prstGeom prst="wedgeRoundRectCallout">
            <a:avLst>
              <a:gd name="adj1" fmla="val -69637"/>
              <a:gd name="adj2" fmla="val -6702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성공적인 학습의 경우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D683265-CD88-4A19-BB7C-5E18CC437D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2132856"/>
            <a:ext cx="941662" cy="3592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30635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2159AA-5913-4416-8A01-16521A3FC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</a:t>
            </a:r>
            <a:r>
              <a:rPr lang="ko-KR" altLang="en-US" dirty="0"/>
              <a:t> 테이블을 출력해보자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AED3D40-AB44-4945-BA55-82636EEE50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095" y="1400200"/>
            <a:ext cx="8153400" cy="516632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vert="horz" wrap="square">
            <a:noAutofit/>
          </a:bodyPr>
          <a:lstStyle>
            <a:lvl1pPr marL="342900" indent="-342900" algn="l" rtl="0" eaLnBrk="0" latinLnBrk="1" hangingPunct="0"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Arial" panose="020B0604020202020204" pitchFamily="34" charset="0"/>
              </a:defRPr>
            </a:lvl1pPr>
            <a:lvl2pPr marL="742950" indent="-285750" algn="l" rtl="0" eaLnBrk="0" latinLnBrk="1" hangingPunct="0">
              <a:spcBef>
                <a:spcPts val="55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§"/>
              <a:defRPr kumimoji="1" sz="20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Arial" panose="020B0604020202020204" pitchFamily="34" charset="0"/>
              </a:defRPr>
            </a:lvl2pPr>
            <a:lvl3pPr marL="1143000" indent="-228600" algn="l" rtl="0" eaLnBrk="0" latinLnBrk="1" hangingPunct="0">
              <a:spcBef>
                <a:spcPts val="5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§"/>
              <a:defRPr kumimoji="1" sz="20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Arial" panose="020B0604020202020204" pitchFamily="34" charset="0"/>
              </a:defRPr>
            </a:lvl3pPr>
            <a:lvl4pPr marL="1600200" indent="-228600" algn="l" rtl="0" eaLnBrk="0" latinLnBrk="1" hangingPunct="0">
              <a:spcBef>
                <a:spcPts val="400"/>
              </a:spcBef>
              <a:buClr>
                <a:schemeClr val="accent3"/>
              </a:buClr>
              <a:buSzPct val="75000"/>
              <a:buFont typeface="Wingdings" panose="05000000000000000000" pitchFamily="2" charset="2"/>
              <a:buChar char=""/>
              <a:defRPr kumimoji="1" sz="18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Arial" panose="020B0604020202020204" pitchFamily="34" charset="0"/>
              </a:defRPr>
            </a:lvl4pPr>
            <a:lvl5pPr marL="2057400" indent="-228600" algn="l" rtl="0" eaLnBrk="0" latinLnBrk="1" hangingPunct="0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1" sz="18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Arial" panose="020B0604020202020204" pitchFamily="34" charset="0"/>
              </a:defRPr>
            </a:lvl5pPr>
            <a:lvl6pPr marL="25146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/>
              <a:buChar char="§"/>
              <a:defRPr kumimoji="1" sz="1800" kern="1200" baseline="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9718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Font typeface="Wingdings"/>
              <a:buChar char="§"/>
              <a:defRPr kumimoji="1" sz="1800" kern="1200" baseline="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4290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buClr>
                <a:schemeClr val="accent3"/>
              </a:buClr>
              <a:buFont typeface="Wingdings"/>
              <a:buChar char="§"/>
              <a:defRPr kumimoji="1" sz="1800" kern="1200" baseline="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8862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buClr>
                <a:schemeClr val="accent4"/>
              </a:buClr>
              <a:buFont typeface="Wingdings"/>
              <a:buChar char="§"/>
              <a:defRPr kumimoji="1" sz="1800" kern="1200" baseline="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400" dirty="0">
                <a:latin typeface="Trebuchet MS" panose="020B0603020202020204" pitchFamily="34" charset="0"/>
              </a:rPr>
              <a:t>&gt;&gt;&gt; print(</a:t>
            </a:r>
            <a:r>
              <a:rPr lang="en-US" altLang="ko-KR" sz="1400" dirty="0" err="1">
                <a:latin typeface="Trebuchet MS" panose="020B0603020202020204" pitchFamily="34" charset="0"/>
              </a:rPr>
              <a:t>q_table</a:t>
            </a:r>
            <a:r>
              <a:rPr lang="en-US" altLang="ko-KR" sz="1400" dirty="0">
                <a:latin typeface="Trebuchet MS" panose="020B0603020202020204" pitchFamily="34" charset="0"/>
              </a:rPr>
              <a:t>)</a:t>
            </a:r>
          </a:p>
        </p:txBody>
      </p:sp>
      <p:sp>
        <p:nvSpPr>
          <p:cNvPr id="5" name="말풍선: 모서리가 둥근 사각형 4">
            <a:extLst>
              <a:ext uri="{FF2B5EF4-FFF2-40B4-BE49-F238E27FC236}">
                <a16:creationId xmlns:a16="http://schemas.microsoft.com/office/drawing/2014/main" id="{F113683E-21B9-4C16-A159-B1B7CF003041}"/>
              </a:ext>
            </a:extLst>
          </p:cNvPr>
          <p:cNvSpPr/>
          <p:nvPr/>
        </p:nvSpPr>
        <p:spPr>
          <a:xfrm>
            <a:off x="6372200" y="2924944"/>
            <a:ext cx="2664296" cy="1224136"/>
          </a:xfrm>
          <a:prstGeom prst="wedgeRoundRectCallout">
            <a:avLst>
              <a:gd name="adj1" fmla="val -69637"/>
              <a:gd name="adj2" fmla="val -6702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성공적인 학습의 경우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4089D73-2710-440E-B072-A10F2E8F85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172" y="2060848"/>
            <a:ext cx="5235972" cy="3748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85598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7CE4F1-785E-404D-9138-A8451B9266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실행결과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E74B0CC-CFB5-4D9C-8070-CA2A5ED9C1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1628775"/>
            <a:ext cx="1114425" cy="3600450"/>
          </a:xfrm>
          <a:prstGeom prst="rect">
            <a:avLst/>
          </a:prstGeom>
        </p:spPr>
      </p:pic>
      <p:sp>
        <p:nvSpPr>
          <p:cNvPr id="6" name="말풍선: 모서리가 둥근 사각형 5">
            <a:extLst>
              <a:ext uri="{FF2B5EF4-FFF2-40B4-BE49-F238E27FC236}">
                <a16:creationId xmlns:a16="http://schemas.microsoft.com/office/drawing/2014/main" id="{5195AADD-9077-4F41-BE81-68B3E3C3B38D}"/>
              </a:ext>
            </a:extLst>
          </p:cNvPr>
          <p:cNvSpPr/>
          <p:nvPr/>
        </p:nvSpPr>
        <p:spPr>
          <a:xfrm>
            <a:off x="2555776" y="3501008"/>
            <a:ext cx="2664296" cy="1224136"/>
          </a:xfrm>
          <a:prstGeom prst="wedgeRoundRectCallout">
            <a:avLst>
              <a:gd name="adj1" fmla="val -69637"/>
              <a:gd name="adj2" fmla="val -6702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굴림" panose="020B0600000101010101" pitchFamily="50" charset="-127"/>
                <a:ea typeface="굴림" panose="020B0600000101010101" pitchFamily="50" charset="-127"/>
              </a:rPr>
              <a:t>실패한 학습의 경우</a:t>
            </a:r>
            <a:r>
              <a:rPr lang="en-US" altLang="ko-KR" sz="1400" dirty="0">
                <a:latin typeface="굴림" panose="020B0600000101010101" pitchFamily="50" charset="-127"/>
                <a:ea typeface="굴림" panose="020B0600000101010101" pitchFamily="50" charset="-127"/>
              </a:rPr>
              <a:t>: </a:t>
            </a:r>
            <a:r>
              <a:rPr lang="ko-KR" altLang="en-US" sz="1400" dirty="0">
                <a:latin typeface="굴림" panose="020B0600000101010101" pitchFamily="50" charset="-127"/>
                <a:ea typeface="굴림" panose="020B0600000101010101" pitchFamily="50" charset="-127"/>
              </a:rPr>
              <a:t>난수가 사용되므로 아래 쪽까지 탐사가 안되면 </a:t>
            </a:r>
            <a:r>
              <a:rPr lang="en-US" altLang="ko-KR" sz="1400" dirty="0">
                <a:latin typeface="굴림" panose="020B0600000101010101" pitchFamily="50" charset="-127"/>
                <a:ea typeface="굴림" panose="020B0600000101010101" pitchFamily="50" charset="-127"/>
              </a:rPr>
              <a:t>Q </a:t>
            </a:r>
            <a:r>
              <a:rPr lang="ko-KR" altLang="en-US" sz="1400" dirty="0">
                <a:latin typeface="굴림" panose="020B0600000101010101" pitchFamily="50" charset="-127"/>
                <a:ea typeface="굴림" panose="020B0600000101010101" pitchFamily="50" charset="-127"/>
              </a:rPr>
              <a:t>테이블이 올바르게 만들어지지 않는다</a:t>
            </a:r>
            <a:r>
              <a:rPr lang="en-US" altLang="ko-KR" sz="1400" dirty="0">
                <a:latin typeface="굴림" panose="020B0600000101010101" pitchFamily="50" charset="-127"/>
                <a:ea typeface="굴림" panose="020B0600000101010101" pitchFamily="50" charset="-127"/>
              </a:rPr>
              <a:t>. </a:t>
            </a:r>
            <a:endParaRPr lang="ko-KR" altLang="en-US" sz="1400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6558740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2159AA-5913-4416-8A01-16521A3FC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</a:t>
            </a:r>
            <a:r>
              <a:rPr lang="ko-KR" altLang="en-US" dirty="0"/>
              <a:t> 테이블을 출력해보자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AED3D40-AB44-4945-BA55-82636EEE50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095" y="1400200"/>
            <a:ext cx="8153400" cy="516632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vert="horz" wrap="square">
            <a:noAutofit/>
          </a:bodyPr>
          <a:lstStyle>
            <a:lvl1pPr marL="342900" indent="-342900" algn="l" rtl="0" eaLnBrk="0" latinLnBrk="1" hangingPunct="0"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Arial" panose="020B0604020202020204" pitchFamily="34" charset="0"/>
              </a:defRPr>
            </a:lvl1pPr>
            <a:lvl2pPr marL="742950" indent="-285750" algn="l" rtl="0" eaLnBrk="0" latinLnBrk="1" hangingPunct="0">
              <a:spcBef>
                <a:spcPts val="55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§"/>
              <a:defRPr kumimoji="1" sz="20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Arial" panose="020B0604020202020204" pitchFamily="34" charset="0"/>
              </a:defRPr>
            </a:lvl2pPr>
            <a:lvl3pPr marL="1143000" indent="-228600" algn="l" rtl="0" eaLnBrk="0" latinLnBrk="1" hangingPunct="0">
              <a:spcBef>
                <a:spcPts val="5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§"/>
              <a:defRPr kumimoji="1" sz="20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Arial" panose="020B0604020202020204" pitchFamily="34" charset="0"/>
              </a:defRPr>
            </a:lvl3pPr>
            <a:lvl4pPr marL="1600200" indent="-228600" algn="l" rtl="0" eaLnBrk="0" latinLnBrk="1" hangingPunct="0">
              <a:spcBef>
                <a:spcPts val="400"/>
              </a:spcBef>
              <a:buClr>
                <a:schemeClr val="accent3"/>
              </a:buClr>
              <a:buSzPct val="75000"/>
              <a:buFont typeface="Wingdings" panose="05000000000000000000" pitchFamily="2" charset="2"/>
              <a:buChar char=""/>
              <a:defRPr kumimoji="1" sz="18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Arial" panose="020B0604020202020204" pitchFamily="34" charset="0"/>
              </a:defRPr>
            </a:lvl4pPr>
            <a:lvl5pPr marL="2057400" indent="-228600" algn="l" rtl="0" eaLnBrk="0" latinLnBrk="1" hangingPunct="0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1" sz="18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Arial" panose="020B0604020202020204" pitchFamily="34" charset="0"/>
              </a:defRPr>
            </a:lvl5pPr>
            <a:lvl6pPr marL="25146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/>
              <a:buChar char="§"/>
              <a:defRPr kumimoji="1" sz="1800" kern="1200" baseline="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9718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Font typeface="Wingdings"/>
              <a:buChar char="§"/>
              <a:defRPr kumimoji="1" sz="1800" kern="1200" baseline="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4290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buClr>
                <a:schemeClr val="accent3"/>
              </a:buClr>
              <a:buFont typeface="Wingdings"/>
              <a:buChar char="§"/>
              <a:defRPr kumimoji="1" sz="1800" kern="1200" baseline="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8862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buClr>
                <a:schemeClr val="accent4"/>
              </a:buClr>
              <a:buFont typeface="Wingdings"/>
              <a:buChar char="§"/>
              <a:defRPr kumimoji="1" sz="1800" kern="1200" baseline="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400" dirty="0">
                <a:latin typeface="Trebuchet MS" panose="020B0603020202020204" pitchFamily="34" charset="0"/>
              </a:rPr>
              <a:t>&gt;&gt;&gt; print(</a:t>
            </a:r>
            <a:r>
              <a:rPr lang="en-US" altLang="ko-KR" sz="1400" dirty="0" err="1">
                <a:latin typeface="Trebuchet MS" panose="020B0603020202020204" pitchFamily="34" charset="0"/>
              </a:rPr>
              <a:t>q_table</a:t>
            </a:r>
            <a:r>
              <a:rPr lang="en-US" altLang="ko-KR" sz="1400" dirty="0">
                <a:latin typeface="Trebuchet MS" panose="020B0603020202020204" pitchFamily="34" charset="0"/>
              </a:rPr>
              <a:t>)</a:t>
            </a:r>
          </a:p>
        </p:txBody>
      </p:sp>
      <p:sp>
        <p:nvSpPr>
          <p:cNvPr id="5" name="말풍선: 모서리가 둥근 사각형 4">
            <a:extLst>
              <a:ext uri="{FF2B5EF4-FFF2-40B4-BE49-F238E27FC236}">
                <a16:creationId xmlns:a16="http://schemas.microsoft.com/office/drawing/2014/main" id="{F113683E-21B9-4C16-A159-B1B7CF003041}"/>
              </a:ext>
            </a:extLst>
          </p:cNvPr>
          <p:cNvSpPr/>
          <p:nvPr/>
        </p:nvSpPr>
        <p:spPr>
          <a:xfrm>
            <a:off x="3779912" y="3433919"/>
            <a:ext cx="2664296" cy="1224136"/>
          </a:xfrm>
          <a:prstGeom prst="wedgeRoundRectCallout">
            <a:avLst>
              <a:gd name="adj1" fmla="val -69637"/>
              <a:gd name="adj2" fmla="val -6702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실패한 학습의 경우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9806709-077D-4211-BACF-3E2A6A2AF3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2097832"/>
            <a:ext cx="1944216" cy="4301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13686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51A807-C4BD-4052-8555-69BA9C75CA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epislon</a:t>
            </a:r>
            <a:r>
              <a:rPr lang="en-US" altLang="ko-KR" dirty="0"/>
              <a:t> </a:t>
            </a:r>
            <a:r>
              <a:rPr lang="ko-KR" altLang="en-US" dirty="0"/>
              <a:t>설정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0930869-0E6B-4AA3-8D45-38CA86FD0D74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처음에 탐사를 많이 하도록 입실론을 </a:t>
            </a:r>
            <a:r>
              <a:rPr lang="en-US" altLang="ko-KR" dirty="0"/>
              <a:t>0.9 </a:t>
            </a:r>
            <a:r>
              <a:rPr lang="ko-KR" altLang="en-US" dirty="0"/>
              <a:t>정도 설정하면 더 좋은 결과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3CE4D86-70CC-4F2B-B150-C50E5AE5AA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0528" y="2420888"/>
            <a:ext cx="8153400" cy="1656184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vert="horz" wrap="square">
            <a:noAutofit/>
          </a:bodyPr>
          <a:lstStyle>
            <a:lvl1pPr marL="342900" indent="-342900" algn="l" rtl="0" eaLnBrk="0" latinLnBrk="1" hangingPunct="0"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Arial" panose="020B0604020202020204" pitchFamily="34" charset="0"/>
              </a:defRPr>
            </a:lvl1pPr>
            <a:lvl2pPr marL="742950" indent="-285750" algn="l" rtl="0" eaLnBrk="0" latinLnBrk="1" hangingPunct="0">
              <a:spcBef>
                <a:spcPts val="55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§"/>
              <a:defRPr kumimoji="1" sz="20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Arial" panose="020B0604020202020204" pitchFamily="34" charset="0"/>
              </a:defRPr>
            </a:lvl2pPr>
            <a:lvl3pPr marL="1143000" indent="-228600" algn="l" rtl="0" eaLnBrk="0" latinLnBrk="1" hangingPunct="0">
              <a:spcBef>
                <a:spcPts val="5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§"/>
              <a:defRPr kumimoji="1" sz="20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Arial" panose="020B0604020202020204" pitchFamily="34" charset="0"/>
              </a:defRPr>
            </a:lvl3pPr>
            <a:lvl4pPr marL="1600200" indent="-228600" algn="l" rtl="0" eaLnBrk="0" latinLnBrk="1" hangingPunct="0">
              <a:spcBef>
                <a:spcPts val="400"/>
              </a:spcBef>
              <a:buClr>
                <a:schemeClr val="accent3"/>
              </a:buClr>
              <a:buSzPct val="75000"/>
              <a:buFont typeface="Wingdings" panose="05000000000000000000" pitchFamily="2" charset="2"/>
              <a:buChar char=""/>
              <a:defRPr kumimoji="1" sz="18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Arial" panose="020B0604020202020204" pitchFamily="34" charset="0"/>
              </a:defRPr>
            </a:lvl4pPr>
            <a:lvl5pPr marL="2057400" indent="-228600" algn="l" rtl="0" eaLnBrk="0" latinLnBrk="1" hangingPunct="0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1" sz="18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Arial" panose="020B0604020202020204" pitchFamily="34" charset="0"/>
              </a:defRPr>
            </a:lvl5pPr>
            <a:lvl6pPr marL="25146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/>
              <a:buChar char="§"/>
              <a:defRPr kumimoji="1" sz="1800" kern="1200" baseline="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9718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Font typeface="Wingdings"/>
              <a:buChar char="§"/>
              <a:defRPr kumimoji="1" sz="1800" kern="1200" baseline="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4290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buClr>
                <a:schemeClr val="accent3"/>
              </a:buClr>
              <a:buFont typeface="Wingdings"/>
              <a:buChar char="§"/>
              <a:defRPr kumimoji="1" sz="1800" kern="1200" baseline="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8862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buClr>
                <a:schemeClr val="accent4"/>
              </a:buClr>
              <a:buFont typeface="Wingdings"/>
              <a:buChar char="§"/>
              <a:defRPr kumimoji="1" sz="1800" kern="1200" baseline="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600" dirty="0" err="1">
                <a:latin typeface="Trebuchet MS" panose="020B0603020202020204" pitchFamily="34" charset="0"/>
              </a:rPr>
              <a:t>discount_factor</a:t>
            </a:r>
            <a:r>
              <a:rPr lang="en-US" altLang="ko-KR" sz="1600" dirty="0">
                <a:latin typeface="Trebuchet MS" panose="020B0603020202020204" pitchFamily="34" charset="0"/>
              </a:rPr>
              <a:t> = 0.95</a:t>
            </a:r>
          </a:p>
          <a:p>
            <a:pPr marL="0" indent="0">
              <a:buNone/>
            </a:pPr>
            <a:r>
              <a:rPr lang="en-US" altLang="ko-KR" sz="1600" dirty="0">
                <a:solidFill>
                  <a:srgbClr val="FF0000"/>
                </a:solidFill>
                <a:latin typeface="Trebuchet MS" panose="020B0603020202020204" pitchFamily="34" charset="0"/>
              </a:rPr>
              <a:t>epsilon = 0.9</a:t>
            </a:r>
          </a:p>
          <a:p>
            <a:pPr marL="0" indent="0">
              <a:buNone/>
            </a:pPr>
            <a:r>
              <a:rPr lang="en-US" altLang="ko-KR" sz="1600" dirty="0" err="1">
                <a:latin typeface="Trebuchet MS" panose="020B0603020202020204" pitchFamily="34" charset="0"/>
              </a:rPr>
              <a:t>epsilon_decay_factor</a:t>
            </a:r>
            <a:r>
              <a:rPr lang="en-US" altLang="ko-KR" sz="1600" dirty="0">
                <a:latin typeface="Trebuchet MS" panose="020B0603020202020204" pitchFamily="34" charset="0"/>
              </a:rPr>
              <a:t> = 0.999</a:t>
            </a:r>
          </a:p>
          <a:p>
            <a:pPr marL="0" indent="0">
              <a:buNone/>
            </a:pPr>
            <a:r>
              <a:rPr lang="en-US" altLang="ko-KR" sz="1600" dirty="0" err="1">
                <a:latin typeface="Trebuchet MS" panose="020B0603020202020204" pitchFamily="34" charset="0"/>
              </a:rPr>
              <a:t>learning_rate</a:t>
            </a:r>
            <a:r>
              <a:rPr lang="en-US" altLang="ko-KR" sz="1600" dirty="0">
                <a:latin typeface="Trebuchet MS" panose="020B0603020202020204" pitchFamily="34" charset="0"/>
              </a:rPr>
              <a:t> = 0.8</a:t>
            </a:r>
          </a:p>
          <a:p>
            <a:pPr marL="0" indent="0">
              <a:buNone/>
            </a:pPr>
            <a:r>
              <a:rPr lang="en-US" altLang="ko-KR" sz="1600" dirty="0" err="1">
                <a:latin typeface="Trebuchet MS" panose="020B0603020202020204" pitchFamily="34" charset="0"/>
              </a:rPr>
              <a:t>num_episodes</a:t>
            </a:r>
            <a:r>
              <a:rPr lang="en-US" altLang="ko-KR" sz="1600" dirty="0">
                <a:latin typeface="Trebuchet MS" panose="020B0603020202020204" pitchFamily="34" charset="0"/>
              </a:rPr>
              <a:t> = 3000</a:t>
            </a:r>
          </a:p>
        </p:txBody>
      </p:sp>
    </p:spTree>
    <p:extLst>
      <p:ext uri="{BB962C8B-B14F-4D97-AF65-F5344CB8AC3E}">
        <p14:creationId xmlns:p14="http://schemas.microsoft.com/office/powerpoint/2010/main" val="14534870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3224A8-E5F0-4F99-9F9F-40B85851F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강화학습의 기본 원리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C9BEE285-0123-4DF1-BA40-DEF6C88B6443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931276" y="1600200"/>
            <a:ext cx="5516398" cy="4495800"/>
          </a:xfrm>
        </p:spPr>
      </p:pic>
    </p:spTree>
    <p:extLst>
      <p:ext uri="{BB962C8B-B14F-4D97-AF65-F5344CB8AC3E}">
        <p14:creationId xmlns:p14="http://schemas.microsoft.com/office/powerpoint/2010/main" val="343516793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977EAA-7A0F-472C-BB1C-EBD361DD85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Deep Q-</a:t>
            </a:r>
            <a:r>
              <a:rPr lang="ko-KR" altLang="en-US" dirty="0"/>
              <a:t>학습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AFDB120F-CD10-42F7-8885-7E2626D0D07B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683568" y="2012520"/>
            <a:ext cx="8153400" cy="1416480"/>
          </a:xfrm>
        </p:spPr>
      </p:pic>
      <p:sp>
        <p:nvSpPr>
          <p:cNvPr id="6" name="말풍선: 모서리가 둥근 사각형 5">
            <a:extLst>
              <a:ext uri="{FF2B5EF4-FFF2-40B4-BE49-F238E27FC236}">
                <a16:creationId xmlns:a16="http://schemas.microsoft.com/office/drawing/2014/main" id="{326F27C1-BEC0-47B2-B508-658F2BB5AC3D}"/>
              </a:ext>
            </a:extLst>
          </p:cNvPr>
          <p:cNvSpPr/>
          <p:nvPr/>
        </p:nvSpPr>
        <p:spPr>
          <a:xfrm>
            <a:off x="899592" y="3861048"/>
            <a:ext cx="3096344" cy="1152128"/>
          </a:xfrm>
          <a:prstGeom prst="wedgeRoundRectCallout">
            <a:avLst>
              <a:gd name="adj1" fmla="val 11971"/>
              <a:gd name="adj2" fmla="val -11691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b="0" i="0" u="none" strike="noStrike" baseline="0" dirty="0">
                <a:latin typeface="SandSm"/>
              </a:rPr>
              <a:t>첫 번째 방법은 신경망이 </a:t>
            </a:r>
            <a:r>
              <a:rPr lang="en-US" altLang="ko-KR" sz="1800" b="0" i="0" u="none" strike="noStrike" baseline="0" dirty="0">
                <a:latin typeface="SandSm"/>
              </a:rPr>
              <a:t>Q </a:t>
            </a:r>
            <a:r>
              <a:rPr lang="ko-KR" altLang="en-US" sz="1800" b="0" i="0" u="none" strike="noStrike" baseline="0" dirty="0">
                <a:latin typeface="SandSm"/>
              </a:rPr>
              <a:t>함수를 학습한다</a:t>
            </a:r>
            <a:r>
              <a:rPr lang="en-US" altLang="ko-KR" sz="1800" b="0" i="0" u="none" strike="noStrike" baseline="0" dirty="0">
                <a:latin typeface="SandSm"/>
              </a:rPr>
              <a:t>. </a:t>
            </a:r>
            <a:r>
              <a:rPr lang="ko-KR" altLang="en-US" sz="1800" b="0" i="0" u="none" strike="noStrike" baseline="0" dirty="0">
                <a:latin typeface="SandSm"/>
              </a:rPr>
              <a:t>우리는 </a:t>
            </a:r>
            <a:r>
              <a:rPr lang="en-US" altLang="ko-KR" sz="1800" b="0" i="0" u="none" strike="noStrike" baseline="0" dirty="0">
                <a:latin typeface="SandSm"/>
              </a:rPr>
              <a:t>Q </a:t>
            </a:r>
            <a:r>
              <a:rPr lang="ko-KR" altLang="en-US" sz="1800" b="0" i="0" u="none" strike="noStrike" baseline="0" dirty="0">
                <a:latin typeface="SandSm"/>
              </a:rPr>
              <a:t>함수로부터 액션을 결정할 수 있다</a:t>
            </a:r>
            <a:r>
              <a:rPr lang="en-US" altLang="ko-KR" sz="1800" b="0" i="0" u="none" strike="noStrike" baseline="0" dirty="0">
                <a:latin typeface="SandSm"/>
              </a:rPr>
              <a:t>.</a:t>
            </a:r>
            <a:endParaRPr lang="ko-KR" altLang="en-US" dirty="0"/>
          </a:p>
        </p:txBody>
      </p:sp>
      <p:sp>
        <p:nvSpPr>
          <p:cNvPr id="7" name="말풍선: 모서리가 둥근 사각형 6">
            <a:extLst>
              <a:ext uri="{FF2B5EF4-FFF2-40B4-BE49-F238E27FC236}">
                <a16:creationId xmlns:a16="http://schemas.microsoft.com/office/drawing/2014/main" id="{FBD031FA-C247-43B3-BB98-2E4FDB83092C}"/>
              </a:ext>
            </a:extLst>
          </p:cNvPr>
          <p:cNvSpPr/>
          <p:nvPr/>
        </p:nvSpPr>
        <p:spPr>
          <a:xfrm>
            <a:off x="5159918" y="3933056"/>
            <a:ext cx="3606130" cy="1584176"/>
          </a:xfrm>
          <a:prstGeom prst="wedgeRoundRectCallout">
            <a:avLst>
              <a:gd name="adj1" fmla="val 1968"/>
              <a:gd name="adj2" fmla="val -8937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b="0" i="0" u="none" strike="noStrike" baseline="0" dirty="0">
                <a:latin typeface="SandSm"/>
              </a:rPr>
              <a:t>두 번째 경우는 신경망이 직접적으로 정책을 학습한다</a:t>
            </a:r>
            <a:r>
              <a:rPr lang="en-US" altLang="ko-KR" sz="1800" b="0" i="0" u="none" strike="noStrike" baseline="0" dirty="0">
                <a:latin typeface="SandSm"/>
              </a:rPr>
              <a:t>. </a:t>
            </a:r>
            <a:r>
              <a:rPr lang="ko-KR" altLang="en-US" sz="1800" b="0" i="0" u="none" strike="noStrike" baseline="0" dirty="0">
                <a:latin typeface="SandSm"/>
              </a:rPr>
              <a:t>정책에서 바로 액션을 결정한다</a:t>
            </a:r>
            <a:r>
              <a:rPr lang="en-US" altLang="ko-KR" sz="1800" b="0" i="0" u="none" strike="noStrike" baseline="0" dirty="0">
                <a:latin typeface="SandSm"/>
              </a:rPr>
              <a:t>. </a:t>
            </a:r>
            <a:r>
              <a:rPr lang="ko-KR" altLang="en-US" sz="1800" b="0" i="0" u="none" strike="noStrike" baseline="0" dirty="0">
                <a:latin typeface="SandSm"/>
              </a:rPr>
              <a:t>두 번</a:t>
            </a:r>
          </a:p>
          <a:p>
            <a:pPr algn="ctr"/>
            <a:r>
              <a:rPr lang="ko-KR" altLang="en-US" sz="1800" b="0" i="0" u="none" strike="noStrike" baseline="0" dirty="0">
                <a:latin typeface="SandSm"/>
              </a:rPr>
              <a:t>째 방법에서는 중간 단계의 </a:t>
            </a:r>
            <a:r>
              <a:rPr lang="en-US" altLang="ko-KR" sz="1800" b="0" i="0" u="none" strike="noStrike" baseline="0" dirty="0">
                <a:latin typeface="SandSm"/>
              </a:rPr>
              <a:t>Q </a:t>
            </a:r>
            <a:r>
              <a:rPr lang="ko-KR" altLang="en-US" sz="1800" b="0" i="0" u="none" strike="noStrike" baseline="0" dirty="0">
                <a:latin typeface="SandSm"/>
              </a:rPr>
              <a:t>함수가 없다</a:t>
            </a:r>
            <a:r>
              <a:rPr lang="en-US" altLang="ko-KR" sz="1800" b="0" i="0" u="none" strike="noStrike" baseline="0" dirty="0">
                <a:latin typeface="SandSm"/>
              </a:rPr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5797564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72556E-E5CD-425E-B197-1DEBC97472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왜 신경망을 사용하는가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68DE7AD-D6FF-4F01-88FF-A3760F2CC8E0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전통적인 </a:t>
            </a:r>
            <a:r>
              <a:rPr lang="en-US" altLang="ko-KR" dirty="0"/>
              <a:t>Q-</a:t>
            </a:r>
            <a:r>
              <a:rPr lang="ko-KR" altLang="en-US" dirty="0"/>
              <a:t>학습은 에이전트를 위한 </a:t>
            </a:r>
            <a:r>
              <a:rPr lang="ko-KR" altLang="en-US" dirty="0" err="1"/>
              <a:t>치트</a:t>
            </a:r>
            <a:r>
              <a:rPr lang="ko-KR" altLang="en-US" dirty="0"/>
              <a:t> 시트를 만드는 간단하지만 강력한 알고리즘이다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하지만 이 </a:t>
            </a:r>
            <a:r>
              <a:rPr lang="ko-KR" altLang="en-US" dirty="0" err="1"/>
              <a:t>치트</a:t>
            </a:r>
            <a:r>
              <a:rPr lang="ko-KR" altLang="en-US" dirty="0"/>
              <a:t> 시트가 너무 길면 어떻게 될까</a:t>
            </a:r>
            <a:r>
              <a:rPr lang="en-US" altLang="ko-KR" dirty="0"/>
              <a:t>? </a:t>
            </a:r>
          </a:p>
          <a:p>
            <a:endParaRPr lang="en-US" altLang="ko-KR" dirty="0"/>
          </a:p>
          <a:p>
            <a:r>
              <a:rPr lang="en-US" altLang="ko-KR" dirty="0"/>
              <a:t>10,000</a:t>
            </a:r>
            <a:r>
              <a:rPr lang="ko-KR" altLang="en-US" dirty="0"/>
              <a:t>개의 상태와 상태당 </a:t>
            </a:r>
            <a:r>
              <a:rPr lang="en-US" altLang="ko-KR" dirty="0"/>
              <a:t>1,000</a:t>
            </a:r>
            <a:r>
              <a:rPr lang="ko-KR" altLang="en-US" dirty="0"/>
              <a:t>개의 액션이 있는 환경을 상상해보자</a:t>
            </a:r>
            <a:r>
              <a:rPr lang="en-US" altLang="ko-KR" dirty="0"/>
              <a:t>. </a:t>
            </a:r>
            <a:r>
              <a:rPr lang="ko-KR" altLang="en-US" dirty="0"/>
              <a:t>천만 개의 셀을 가지는 </a:t>
            </a:r>
            <a:r>
              <a:rPr lang="en-US" altLang="ko-KR" dirty="0"/>
              <a:t>Q-</a:t>
            </a:r>
            <a:r>
              <a:rPr lang="ko-KR" altLang="en-US" dirty="0"/>
              <a:t>테이블이 필요하다</a:t>
            </a:r>
            <a:r>
              <a:rPr lang="en-US" altLang="ko-KR" dirty="0"/>
              <a:t>. </a:t>
            </a:r>
            <a:r>
              <a:rPr lang="ko-KR" altLang="en-US" dirty="0"/>
              <a:t>해당 테이블을 저장하고 업데이트하는 데 필요한 메모리 양은 상태 수가 증가함에 따라 감당할 수 없을 만큼 증가한다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07F0C1A-8247-4F9C-9A0E-C86B37A721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4088" y="4780876"/>
            <a:ext cx="2546509" cy="1696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2897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A36E6B-4460-4FEA-9A7F-8BE0A44BE3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B45C47DE-36EF-482D-8EFA-96514DA1BEDC}"/>
                  </a:ext>
                </a:extLst>
              </p:cNvPr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ko-KR" altLang="en-US" dirty="0"/>
                  <a:t>예를 들어서 </a:t>
                </a:r>
                <a:r>
                  <a:rPr lang="en-US" altLang="ko-KR" dirty="0"/>
                  <a:t>100×100 </a:t>
                </a:r>
                <a:r>
                  <a:rPr lang="ko-KR" altLang="en-US" dirty="0"/>
                  <a:t>크기의 화면을 가지고 있는 비디오 게임의 경우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한 픽셀이 </a:t>
                </a:r>
                <a:r>
                  <a:rPr lang="en-US" altLang="ko-KR" dirty="0"/>
                  <a:t>8</a:t>
                </a:r>
                <a:r>
                  <a:rPr lang="ko-KR" altLang="en-US" dirty="0"/>
                  <a:t>바이트라고 하면 상태의 수는 얼마나 될까</a:t>
                </a:r>
                <a:r>
                  <a:rPr lang="en-US" altLang="ko-KR" dirty="0"/>
                  <a:t>? </a:t>
                </a:r>
              </a:p>
              <a:p>
                <a:r>
                  <a:rPr lang="ko-KR" altLang="en-US" dirty="0"/>
                  <a:t>하나의 픽셀이 가질 수 있는 상태의 값은 </a:t>
                </a:r>
                <a:r>
                  <a:rPr lang="en-US" altLang="ko-KR" dirty="0"/>
                  <a:t>256</a:t>
                </a:r>
                <a:r>
                  <a:rPr lang="ko-KR" altLang="en-US" dirty="0"/>
                  <a:t>개이고 이러한 픽셀이 </a:t>
                </a:r>
                <a:r>
                  <a:rPr lang="en-US" altLang="ko-KR" dirty="0"/>
                  <a:t>100×100</a:t>
                </a:r>
                <a:r>
                  <a:rPr lang="ko-KR" altLang="en-US" dirty="0"/>
                  <a:t>개나 있으므로 무려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256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100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100</m:t>
                        </m:r>
                      </m:sup>
                    </m:sSup>
                  </m:oMath>
                </a14:m>
                <a:r>
                  <a:rPr lang="ko-KR" altLang="en-US" dirty="0"/>
                  <a:t>이나 된다</a:t>
                </a:r>
                <a:r>
                  <a:rPr lang="en-US" altLang="ko-KR" dirty="0"/>
                  <a:t>.</a:t>
                </a:r>
              </a:p>
              <a:p>
                <a:r>
                  <a:rPr lang="ko-KR" altLang="en-US" dirty="0"/>
                  <a:t>이렇게 탐색 공간이 무척 큰 경우가 바로 심층 신경망이 가장 필요한 경우이다</a:t>
                </a:r>
                <a:r>
                  <a:rPr lang="en-US" altLang="ko-KR" dirty="0"/>
                  <a:t>. 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B45C47DE-36EF-482D-8EFA-96514DA1BE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t="-108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6049815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5F5E32-0E5A-4F65-AA21-D8AFC1360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DQN(Deep Q Network)</a:t>
            </a:r>
            <a:endParaRPr lang="ko-KR" altLang="en-US" dirty="0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EA0F9B87-325B-4189-9302-24D92E3BFA5E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899592" y="4145973"/>
            <a:ext cx="8153400" cy="2223654"/>
          </a:xfr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4ADA4AE-39EC-4C31-AC23-5FEF029068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1600200"/>
            <a:ext cx="7372350" cy="224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3494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4F7A98-44BC-49B6-AC37-F416C110F2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Q-</a:t>
            </a:r>
            <a:r>
              <a:rPr lang="ko-KR" altLang="en-US" dirty="0"/>
              <a:t>학습 </a:t>
            </a:r>
            <a:r>
              <a:rPr lang="en-US" altLang="ko-KR" dirty="0"/>
              <a:t>vs Deep Q-</a:t>
            </a:r>
            <a:r>
              <a:rPr lang="ko-KR" altLang="en-US" dirty="0"/>
              <a:t>학습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D3C91492-4570-46B1-9E77-C05ECB5F7277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141412" y="1681162"/>
            <a:ext cx="7096125" cy="4333875"/>
          </a:xfrm>
        </p:spPr>
      </p:pic>
    </p:spTree>
    <p:extLst>
      <p:ext uri="{BB962C8B-B14F-4D97-AF65-F5344CB8AC3E}">
        <p14:creationId xmlns:p14="http://schemas.microsoft.com/office/powerpoint/2010/main" val="64894452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169280-0CDD-4D52-987F-D86F317064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학습</a:t>
            </a:r>
            <a:r>
              <a:rPr lang="en-US" altLang="ko-KR" dirty="0"/>
              <a:t> </a:t>
            </a:r>
            <a:r>
              <a:rPr lang="ko-KR" altLang="en-US" dirty="0"/>
              <a:t>방법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E11CD1A-9E45-4B2D-805D-24EA5BBAD112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선형 회귀 신경망을 통하여 생성된 </a:t>
            </a:r>
            <a:r>
              <a:rPr lang="ko-KR" altLang="en-US" dirty="0" err="1"/>
              <a:t>출력값을</a:t>
            </a:r>
            <a:r>
              <a:rPr lang="ko-KR" altLang="en-US" dirty="0"/>
              <a:t> </a:t>
            </a:r>
            <a:r>
              <a:rPr lang="ko-KR" altLang="en-US" dirty="0" err="1"/>
              <a:t>예측값을</a:t>
            </a:r>
            <a:r>
              <a:rPr lang="ko-KR" altLang="en-US" dirty="0"/>
              <a:t> </a:t>
            </a:r>
            <a:r>
              <a:rPr lang="en-US" altLang="ko-KR" dirty="0"/>
              <a:t>Q(s, a)</a:t>
            </a:r>
            <a:r>
              <a:rPr lang="ko-KR" altLang="en-US" dirty="0"/>
              <a:t>라고 하자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정답은 무엇일까</a:t>
            </a:r>
            <a:r>
              <a:rPr lang="en-US" altLang="ko-KR" dirty="0"/>
              <a:t>? </a:t>
            </a:r>
            <a:r>
              <a:rPr lang="ko-KR" altLang="en-US" dirty="0"/>
              <a:t>특정한 액션 </a:t>
            </a:r>
            <a:r>
              <a:rPr lang="en-US" altLang="ko-KR" dirty="0"/>
              <a:t>a</a:t>
            </a:r>
            <a:r>
              <a:rPr lang="ko-KR" altLang="en-US" dirty="0"/>
              <a:t>를 실행한 후라면 </a:t>
            </a:r>
            <a:r>
              <a:rPr lang="en-US" altLang="ko-KR" dirty="0"/>
              <a:t>Q </a:t>
            </a:r>
            <a:r>
              <a:rPr lang="ko-KR" altLang="en-US" dirty="0"/>
              <a:t>값은 정의에 의하여 다음과 같이 변경되어야 한다</a:t>
            </a:r>
            <a:r>
              <a:rPr lang="en-US" altLang="ko-KR" dirty="0"/>
              <a:t>. </a:t>
            </a:r>
            <a:r>
              <a:rPr lang="ko-KR" altLang="en-US" dirty="0"/>
              <a:t>이것이 정답이 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위의 값을 신경망이 생성한 </a:t>
            </a:r>
            <a:r>
              <a:rPr lang="en-US" altLang="ko-KR" dirty="0"/>
              <a:t>Q </a:t>
            </a:r>
            <a:r>
              <a:rPr lang="ko-KR" altLang="en-US" dirty="0"/>
              <a:t>값과 비교하면서 차이를 줄이는 방향으로 가중치를 변경하면 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7EAA2E1-99E7-475C-8995-E7D78BD718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3768" y="4941168"/>
            <a:ext cx="5229225" cy="13335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B5ABE89-43C7-4A96-9F79-36F7426530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4687" y="3071812"/>
            <a:ext cx="2714625" cy="71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83924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FA4CF4-4E4C-4819-89C5-7B651E45F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알고리즘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0F79D467-CB21-4276-BC61-238AFD8AB8B3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612648" y="1628800"/>
            <a:ext cx="8153400" cy="2896016"/>
          </a:xfrm>
        </p:spPr>
      </p:pic>
      <p:sp>
        <p:nvSpPr>
          <p:cNvPr id="6" name="말풍선: 모서리가 둥근 사각형 5">
            <a:extLst>
              <a:ext uri="{FF2B5EF4-FFF2-40B4-BE49-F238E27FC236}">
                <a16:creationId xmlns:a16="http://schemas.microsoft.com/office/drawing/2014/main" id="{EFC636FC-718A-42AA-AB2E-D6EBBBD3AF65}"/>
              </a:ext>
            </a:extLst>
          </p:cNvPr>
          <p:cNvSpPr/>
          <p:nvPr/>
        </p:nvSpPr>
        <p:spPr>
          <a:xfrm>
            <a:off x="6012160" y="2672916"/>
            <a:ext cx="4320480" cy="1512168"/>
          </a:xfrm>
          <a:prstGeom prst="wedgeRoundRectCallout">
            <a:avLst>
              <a:gd name="adj1" fmla="val -68072"/>
              <a:gd name="adj2" fmla="val 1816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>
                <a:latin typeface="굴림" panose="020B0600000101010101" pitchFamily="50" charset="-127"/>
                <a:ea typeface="굴림" panose="020B0600000101010101" pitchFamily="50" charset="-127"/>
              </a:rPr>
              <a:t>하나의 액션이 수행되고 보상과 다음 상태가 나왔기 때문에 보다 정확한 </a:t>
            </a:r>
            <a:r>
              <a:rPr lang="en-US" altLang="ko-KR" sz="1400" dirty="0">
                <a:latin typeface="굴림" panose="020B0600000101010101" pitchFamily="50" charset="-127"/>
                <a:ea typeface="굴림" panose="020B0600000101010101" pitchFamily="50" charset="-127"/>
              </a:rPr>
              <a:t>Q</a:t>
            </a:r>
            <a:r>
              <a:rPr lang="ko-KR" altLang="en-US" sz="1400" dirty="0">
                <a:latin typeface="굴림" panose="020B0600000101010101" pitchFamily="50" charset="-127"/>
                <a:ea typeface="굴림" panose="020B0600000101010101" pitchFamily="50" charset="-127"/>
              </a:rPr>
              <a:t>값을 얻을</a:t>
            </a:r>
            <a:r>
              <a:rPr lang="en-US" altLang="ko-KR" sz="1400" dirty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z="1400" dirty="0">
                <a:latin typeface="굴림" panose="020B0600000101010101" pitchFamily="50" charset="-127"/>
                <a:ea typeface="굴림" panose="020B0600000101010101" pitchFamily="50" charset="-127"/>
              </a:rPr>
              <a:t>수 있다</a:t>
            </a:r>
            <a:r>
              <a:rPr lang="en-US" altLang="ko-KR" sz="1400" dirty="0">
                <a:latin typeface="굴림" panose="020B0600000101010101" pitchFamily="50" charset="-127"/>
                <a:ea typeface="굴림" panose="020B0600000101010101" pitchFamily="50" charset="-127"/>
              </a:rPr>
              <a:t>.  </a:t>
            </a:r>
            <a:r>
              <a:rPr lang="ko-KR" altLang="en-US" sz="1400" dirty="0">
                <a:latin typeface="굴림" panose="020B0600000101010101" pitchFamily="50" charset="-127"/>
                <a:ea typeface="굴림" panose="020B0600000101010101" pitchFamily="50" charset="-127"/>
              </a:rPr>
              <a:t>이것이 타겟</a:t>
            </a:r>
            <a:r>
              <a:rPr lang="en-US" altLang="ko-KR" sz="1400" dirty="0">
                <a:latin typeface="굴림" panose="020B0600000101010101" pitchFamily="50" charset="-127"/>
                <a:ea typeface="굴림" panose="020B0600000101010101" pitchFamily="50" charset="-127"/>
              </a:rPr>
              <a:t>(</a:t>
            </a:r>
            <a:r>
              <a:rPr lang="ko-KR" altLang="en-US" sz="1400" dirty="0">
                <a:latin typeface="굴림" panose="020B0600000101010101" pitchFamily="50" charset="-127"/>
                <a:ea typeface="굴림" panose="020B0600000101010101" pitchFamily="50" charset="-127"/>
              </a:rPr>
              <a:t>정확한 </a:t>
            </a:r>
            <a:r>
              <a:rPr lang="en-US" altLang="ko-KR" sz="1400" dirty="0">
                <a:latin typeface="굴림" panose="020B0600000101010101" pitchFamily="50" charset="-127"/>
                <a:ea typeface="굴림" panose="020B0600000101010101" pitchFamily="50" charset="-127"/>
              </a:rPr>
              <a:t>Q</a:t>
            </a:r>
            <a:r>
              <a:rPr lang="ko-KR" altLang="en-US" sz="1400" dirty="0">
                <a:latin typeface="굴림" panose="020B0600000101010101" pitchFamily="50" charset="-127"/>
                <a:ea typeface="굴림" panose="020B0600000101010101" pitchFamily="50" charset="-127"/>
              </a:rPr>
              <a:t>값</a:t>
            </a:r>
            <a:r>
              <a:rPr lang="en-US" altLang="ko-KR" sz="1400" dirty="0"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  <a:r>
              <a:rPr lang="ko-KR" altLang="en-US" sz="1400" dirty="0">
                <a:latin typeface="굴림" panose="020B0600000101010101" pitchFamily="50" charset="-127"/>
                <a:ea typeface="굴림" panose="020B0600000101010101" pitchFamily="50" charset="-127"/>
              </a:rPr>
              <a:t>이 된다</a:t>
            </a:r>
            <a:r>
              <a:rPr lang="en-US" altLang="ko-KR" sz="1400" dirty="0">
                <a:latin typeface="굴림" panose="020B0600000101010101" pitchFamily="50" charset="-127"/>
                <a:ea typeface="굴림" panose="020B0600000101010101" pitchFamily="50" charset="-127"/>
              </a:rPr>
              <a:t>. </a:t>
            </a:r>
          </a:p>
          <a:p>
            <a:r>
              <a:rPr lang="ko-KR" altLang="en-US" sz="1400" dirty="0">
                <a:latin typeface="굴림" panose="020B0600000101010101" pitchFamily="50" charset="-127"/>
                <a:ea typeface="굴림" panose="020B0600000101010101" pitchFamily="50" charset="-127"/>
              </a:rPr>
              <a:t>타겟과 현재 </a:t>
            </a:r>
            <a:r>
              <a:rPr lang="en-US" altLang="ko-KR" sz="1400" dirty="0">
                <a:latin typeface="굴림" panose="020B0600000101010101" pitchFamily="50" charset="-127"/>
                <a:ea typeface="굴림" panose="020B0600000101010101" pitchFamily="50" charset="-127"/>
              </a:rPr>
              <a:t>Q</a:t>
            </a:r>
            <a:r>
              <a:rPr lang="ko-KR" altLang="en-US" sz="1400" dirty="0">
                <a:latin typeface="굴림" panose="020B0600000101010101" pitchFamily="50" charset="-127"/>
                <a:ea typeface="굴림" panose="020B0600000101010101" pitchFamily="50" charset="-127"/>
              </a:rPr>
              <a:t>값의 차이를 이용하여 학습시킨다</a:t>
            </a:r>
            <a:r>
              <a:rPr lang="en-US" altLang="ko-KR" sz="1400" dirty="0">
                <a:latin typeface="굴림" panose="020B0600000101010101" pitchFamily="50" charset="-127"/>
                <a:ea typeface="굴림" panose="020B0600000101010101" pitchFamily="50" charset="-127"/>
              </a:rPr>
              <a:t>. </a:t>
            </a:r>
            <a:endParaRPr lang="ko-KR" altLang="en-US" sz="1400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1367397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E4F841-8B18-496A-B041-DEAEBC5AC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실제 적용 예</a:t>
            </a:r>
            <a:r>
              <a:rPr lang="en-US" altLang="ko-KR" dirty="0"/>
              <a:t>: </a:t>
            </a:r>
            <a:r>
              <a:rPr lang="ko-KR" altLang="en-US" dirty="0"/>
              <a:t>벽돌 깨기 게임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C9989F3E-DD7C-4A28-A788-2A7E5D62E963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898525" y="1652587"/>
            <a:ext cx="7581900" cy="4391025"/>
          </a:xfrm>
        </p:spPr>
      </p:pic>
    </p:spTree>
    <p:extLst>
      <p:ext uri="{BB962C8B-B14F-4D97-AF65-F5344CB8AC3E}">
        <p14:creationId xmlns:p14="http://schemas.microsoft.com/office/powerpoint/2010/main" val="268509314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779870-E021-4827-964B-772EBF1AB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신경망의 학습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EB6C7BE7-A1B4-438C-AC4C-FC0FDEEB4013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209675" y="1772816"/>
            <a:ext cx="6724650" cy="2705100"/>
          </a:xfrm>
        </p:spPr>
      </p:pic>
    </p:spTree>
    <p:extLst>
      <p:ext uri="{BB962C8B-B14F-4D97-AF65-F5344CB8AC3E}">
        <p14:creationId xmlns:p14="http://schemas.microsoft.com/office/powerpoint/2010/main" val="352530256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41305A-3C73-4353-9E78-BD7C76036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강화 학습을 이용한 게임의 성능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D495B550-6885-4159-BA6E-DB8B6FE0DF3A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971600" y="1628799"/>
            <a:ext cx="6511986" cy="5183633"/>
          </a:xfrm>
        </p:spPr>
      </p:pic>
    </p:spTree>
    <p:extLst>
      <p:ext uri="{BB962C8B-B14F-4D97-AF65-F5344CB8AC3E}">
        <p14:creationId xmlns:p14="http://schemas.microsoft.com/office/powerpoint/2010/main" val="40214859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72644F-B997-4F2D-92DE-CF2507021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강화 학습과 다른 학습 방법의 비교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97D9ADA3-4B61-4AD4-8281-AF6E8F8165C1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612775" y="2008886"/>
            <a:ext cx="8153400" cy="3678427"/>
          </a:xfrm>
        </p:spPr>
      </p:pic>
    </p:spTree>
    <p:extLst>
      <p:ext uri="{BB962C8B-B14F-4D97-AF65-F5344CB8AC3E}">
        <p14:creationId xmlns:p14="http://schemas.microsoft.com/office/powerpoint/2010/main" val="349190231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E8B74F-056D-404E-A33C-BD1720247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문제점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B6C8EB2-93BD-4B6A-AA97-771DB2D516C1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Deep Q-</a:t>
            </a:r>
            <a:r>
              <a:rPr lang="ko-KR" altLang="en-US" dirty="0"/>
              <a:t>학습에서는 약간의 문제가 있다</a:t>
            </a:r>
            <a:r>
              <a:rPr lang="en-US" altLang="ko-KR" dirty="0"/>
              <a:t>. </a:t>
            </a:r>
            <a:r>
              <a:rPr lang="ko-KR" altLang="en-US" dirty="0"/>
              <a:t>우리는 목표 </a:t>
            </a:r>
            <a:r>
              <a:rPr lang="en-US" altLang="ko-KR" dirty="0"/>
              <a:t>Q </a:t>
            </a:r>
            <a:r>
              <a:rPr lang="ko-KR" altLang="en-US" dirty="0"/>
              <a:t>값을 사실 정확히 알지 못한다</a:t>
            </a:r>
            <a:r>
              <a:rPr lang="en-US" altLang="ko-KR" dirty="0"/>
              <a:t>. </a:t>
            </a:r>
            <a:r>
              <a:rPr lang="ko-KR" altLang="en-US" dirty="0"/>
              <a:t>그저 현재의 </a:t>
            </a:r>
            <a:r>
              <a:rPr lang="en-US" altLang="ko-KR" dirty="0"/>
              <a:t>Q </a:t>
            </a:r>
            <a:r>
              <a:rPr lang="ko-KR" altLang="en-US" dirty="0"/>
              <a:t>값을 이용하여 추정할 뿐이다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따라서 위의 알고리즘에서 볼 수 있듯이 반복할 때마다 목표가 변경된다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 문제를 해결하기 위하여 </a:t>
            </a:r>
            <a:r>
              <a:rPr lang="en-US" altLang="ko-KR" dirty="0"/>
              <a:t>2</a:t>
            </a:r>
            <a:r>
              <a:rPr lang="ko-KR" altLang="en-US" dirty="0"/>
              <a:t>개의 신경망을 사용하기도 한다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B51822C-B13F-40D3-AD4B-B9E8158534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3410185"/>
            <a:ext cx="4724400" cy="340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1289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FC1E5C-DC0D-4B91-B47E-46AEBA4D04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심층 </a:t>
            </a:r>
            <a:r>
              <a:rPr lang="en-US" altLang="ko-KR" dirty="0"/>
              <a:t>Q-</a:t>
            </a:r>
            <a:r>
              <a:rPr lang="ko-KR" altLang="en-US" dirty="0"/>
              <a:t>학습의</a:t>
            </a:r>
            <a:r>
              <a:rPr lang="en-US" altLang="ko-KR" dirty="0"/>
              <a:t> </a:t>
            </a:r>
            <a:r>
              <a:rPr lang="ko-KR" altLang="en-US" dirty="0"/>
              <a:t>단점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CF118F1-1E32-4846-906D-64F3D9B06E8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액션 공간이 비연속적이고 작을 때는 가능</a:t>
            </a:r>
            <a:r>
              <a:rPr lang="en-US" altLang="ko-KR" dirty="0"/>
              <a:t>, </a:t>
            </a:r>
            <a:r>
              <a:rPr lang="ko-KR" altLang="en-US" dirty="0"/>
              <a:t>하지만 연속적인 액션 공간은 처리가 불가능하다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정책은 </a:t>
            </a:r>
            <a:r>
              <a:rPr lang="en-US" altLang="ko-KR" dirty="0"/>
              <a:t>Q </a:t>
            </a:r>
            <a:r>
              <a:rPr lang="ko-KR" altLang="en-US" dirty="0"/>
              <a:t>함수로부터 결정적</a:t>
            </a:r>
            <a:r>
              <a:rPr lang="en-US" altLang="ko-KR" dirty="0"/>
              <a:t>(</a:t>
            </a:r>
            <a:r>
              <a:rPr lang="en-US" altLang="ko-KR" dirty="0" err="1"/>
              <a:t>determinsitic</a:t>
            </a:r>
            <a:r>
              <a:rPr lang="en-US" altLang="ko-KR" dirty="0"/>
              <a:t>)</a:t>
            </a:r>
            <a:r>
              <a:rPr lang="ko-KR" altLang="en-US" dirty="0"/>
              <a:t>으로 계산된다</a:t>
            </a:r>
            <a:r>
              <a:rPr lang="en-US" altLang="ko-KR" dirty="0"/>
              <a:t>. </a:t>
            </a:r>
            <a:r>
              <a:rPr lang="ko-KR" altLang="en-US" dirty="0"/>
              <a:t>따라서 확률적</a:t>
            </a:r>
            <a:r>
              <a:rPr lang="en-US" altLang="ko-KR" dirty="0"/>
              <a:t>(stochastic)</a:t>
            </a:r>
            <a:r>
              <a:rPr lang="ko-KR" altLang="en-US" dirty="0"/>
              <a:t>인 정책을 학습할 수 없다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46407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00021F-027D-4376-B08F-7F39C9150B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</a:t>
            </a:r>
            <a:r>
              <a:rPr lang="en-US" altLang="ko-KR" dirty="0"/>
              <a:t>: </a:t>
            </a:r>
            <a:r>
              <a:rPr lang="ko-KR" altLang="en-US" dirty="0"/>
              <a:t>얼음 호수 게임에서 심층 </a:t>
            </a:r>
            <a:r>
              <a:rPr lang="en-US" altLang="ko-KR" dirty="0"/>
              <a:t>Q-</a:t>
            </a:r>
            <a:r>
              <a:rPr lang="ko-KR" altLang="en-US" dirty="0"/>
              <a:t>학습의 구현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29E1A455-95F3-41F9-8804-DD078DAE27A3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841375" y="1700212"/>
            <a:ext cx="7696200" cy="4295775"/>
          </a:xfrm>
        </p:spPr>
      </p:pic>
    </p:spTree>
    <p:extLst>
      <p:ext uri="{BB962C8B-B14F-4D97-AF65-F5344CB8AC3E}">
        <p14:creationId xmlns:p14="http://schemas.microsoft.com/office/powerpoint/2010/main" val="378230818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3ABD81-28C1-99CF-932D-3E21990035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리플레이 버퍼</a:t>
            </a:r>
            <a:r>
              <a:rPr lang="en-US" altLang="ko-KR" dirty="0"/>
              <a:t>(replay buffer)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C643724-EE6A-9827-410F-7218A6428651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ko-KR" altLang="en-US" dirty="0"/>
              <a:t>리플레이</a:t>
            </a:r>
            <a:r>
              <a:rPr lang="en-US" altLang="ko-KR" dirty="0"/>
              <a:t> </a:t>
            </a:r>
            <a:r>
              <a:rPr lang="ko-KR" altLang="en-US" dirty="0"/>
              <a:t>버퍼는 학습 효율성과 안정성을 향상시키기 위해 </a:t>
            </a:r>
            <a:r>
              <a:rPr lang="en-US" altLang="ko-KR" dirty="0"/>
              <a:t>RL(</a:t>
            </a:r>
            <a:r>
              <a:rPr lang="ko-KR" altLang="en-US" dirty="0"/>
              <a:t>강화 학습</a:t>
            </a:r>
            <a:r>
              <a:rPr lang="en-US" altLang="ko-KR" dirty="0"/>
              <a:t>) </a:t>
            </a:r>
            <a:r>
              <a:rPr lang="ko-KR" altLang="en-US" dirty="0"/>
              <a:t>알고리즘에서 일반적으로 사용되는 기술입니다</a:t>
            </a:r>
            <a:r>
              <a:rPr lang="en-US" altLang="ko-KR" dirty="0"/>
              <a:t>. </a:t>
            </a:r>
            <a:r>
              <a:rPr lang="ko-KR" altLang="en-US" dirty="0"/>
              <a:t>환경에서 에이전트의 과거 경험 또는 </a:t>
            </a:r>
            <a:r>
              <a:rPr lang="en-US" altLang="ko-KR" dirty="0"/>
              <a:t>"</a:t>
            </a:r>
            <a:r>
              <a:rPr lang="ko-KR" altLang="en-US" dirty="0"/>
              <a:t>전환</a:t>
            </a:r>
            <a:r>
              <a:rPr lang="en-US" altLang="ko-KR" dirty="0"/>
              <a:t>"</a:t>
            </a:r>
            <a:r>
              <a:rPr lang="ko-KR" altLang="en-US" dirty="0"/>
              <a:t>의 기록을 저장하는 메모리 구조입니다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각 전환은 에이전트의 상태</a:t>
            </a:r>
            <a:r>
              <a:rPr lang="en-US" altLang="ko-KR" dirty="0"/>
              <a:t>, </a:t>
            </a:r>
            <a:r>
              <a:rPr lang="ko-KR" altLang="en-US" dirty="0"/>
              <a:t>에이전트가 수행한 작업</a:t>
            </a:r>
            <a:r>
              <a:rPr lang="en-US" altLang="ko-KR" dirty="0"/>
              <a:t>, </a:t>
            </a:r>
            <a:r>
              <a:rPr lang="ko-KR" altLang="en-US" dirty="0"/>
              <a:t>환경에서 받은 보상 및 결과로 나타나는 다음 상태로 구성됩니다</a:t>
            </a:r>
            <a:r>
              <a:rPr lang="en-US" altLang="ko-KR" dirty="0"/>
              <a:t>. </a:t>
            </a:r>
            <a:r>
              <a:rPr lang="ko-KR" altLang="en-US" dirty="0"/>
              <a:t>이러한 전환은 에이전트가 교육 중에 환경과 상호 작용할 때 수집됩니다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학습하는 동안 </a:t>
            </a:r>
            <a:r>
              <a:rPr lang="en-US" altLang="ko-KR" dirty="0"/>
              <a:t>RL </a:t>
            </a:r>
            <a:r>
              <a:rPr lang="ko-KR" altLang="en-US" dirty="0"/>
              <a:t>알고리즘은 리플레이</a:t>
            </a:r>
            <a:r>
              <a:rPr lang="en-US" altLang="ko-KR" dirty="0"/>
              <a:t> </a:t>
            </a:r>
            <a:r>
              <a:rPr lang="ko-KR" altLang="en-US" dirty="0"/>
              <a:t>버퍼에서 무작위로 전환을 샘플링하고 이를 사용하여 에이전트의 정책 및 가치 함수를 업데이트합니다</a:t>
            </a:r>
            <a:r>
              <a:rPr lang="en-US" altLang="ko-KR" dirty="0"/>
              <a:t>. </a:t>
            </a:r>
            <a:r>
              <a:rPr lang="ko-KR" altLang="en-US" dirty="0"/>
              <a:t>리플레이</a:t>
            </a:r>
            <a:r>
              <a:rPr lang="en-US" altLang="ko-KR" dirty="0"/>
              <a:t> </a:t>
            </a:r>
            <a:r>
              <a:rPr lang="ko-KR" altLang="en-US" dirty="0"/>
              <a:t>버퍼에서 </a:t>
            </a:r>
            <a:r>
              <a:rPr lang="ko-KR" altLang="en-US" dirty="0" err="1"/>
              <a:t>샘플링함으로써</a:t>
            </a:r>
            <a:r>
              <a:rPr lang="ko-KR" altLang="en-US" dirty="0"/>
              <a:t> 에이전트는 다양한 경험 세트에서 학습하므로 지역 </a:t>
            </a:r>
            <a:r>
              <a:rPr lang="ko-KR" altLang="en-US" dirty="0" err="1"/>
              <a:t>최적값에</a:t>
            </a:r>
            <a:r>
              <a:rPr lang="ko-KR" altLang="en-US" dirty="0"/>
              <a:t> 갇히는 것을 방지하고 보다 효율적으로 학습할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리플레이</a:t>
            </a:r>
            <a:r>
              <a:rPr lang="en-US" altLang="ko-KR" dirty="0"/>
              <a:t> </a:t>
            </a:r>
            <a:r>
              <a:rPr lang="ko-KR" altLang="en-US" dirty="0"/>
              <a:t>버퍼는 </a:t>
            </a:r>
            <a:r>
              <a:rPr lang="en-US" altLang="ko-KR" dirty="0"/>
              <a:t>DQN(Deep Q-Networks)</a:t>
            </a:r>
            <a:r>
              <a:rPr lang="ko-KR" altLang="en-US" dirty="0"/>
              <a:t>과 같은 심층 </a:t>
            </a:r>
            <a:r>
              <a:rPr lang="en-US" altLang="ko-KR" dirty="0"/>
              <a:t>RL </a:t>
            </a:r>
            <a:r>
              <a:rPr lang="ko-KR" altLang="en-US" dirty="0"/>
              <a:t>알고리즘에서 일반적으로 에이전트가 경험에서 학습하는 온라인 학습의 한계를 극복하기 위해 사용됩니다</a:t>
            </a:r>
            <a:r>
              <a:rPr lang="en-US" altLang="ko-KR" dirty="0"/>
              <a:t>. </a:t>
            </a:r>
            <a:r>
              <a:rPr lang="ko-KR" altLang="en-US" dirty="0"/>
              <a:t>리플레이</a:t>
            </a:r>
            <a:r>
              <a:rPr lang="en-US" altLang="ko-KR" dirty="0"/>
              <a:t> </a:t>
            </a:r>
            <a:r>
              <a:rPr lang="ko-KR" altLang="en-US" dirty="0"/>
              <a:t>버퍼를 사용하면 에이전트가 과거 경험 배치에서 학습할 수 있으므로 학습 프로세스의 분산을 줄이고 학습된 정책의 안정성을 개선하는 데 도움이 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8435970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00021F-027D-4376-B08F-7F39C9150B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</a:t>
            </a:r>
            <a:r>
              <a:rPr lang="en-US" altLang="ko-KR" dirty="0"/>
              <a:t>: </a:t>
            </a:r>
            <a:r>
              <a:rPr lang="ko-KR" altLang="en-US" dirty="0"/>
              <a:t>얼음 호수 게임에서 심층 </a:t>
            </a:r>
            <a:r>
              <a:rPr lang="en-US" altLang="ko-KR" dirty="0"/>
              <a:t>Q-</a:t>
            </a:r>
            <a:r>
              <a:rPr lang="ko-KR" altLang="en-US" dirty="0"/>
              <a:t>학습의 구현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E5FA0FD-FD0E-4F93-B016-3416F8ADC220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내용 개체 틀 3">
            <a:extLst>
              <a:ext uri="{FF2B5EF4-FFF2-40B4-BE49-F238E27FC236}">
                <a16:creationId xmlns:a16="http://schemas.microsoft.com/office/drawing/2014/main" id="{16F4D32A-CDDE-4B39-9EFC-6AFBB3179A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6650" y="1628800"/>
            <a:ext cx="8153400" cy="4752528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vert="horz" wrap="square">
            <a:noAutofit/>
          </a:bodyPr>
          <a:lstStyle>
            <a:lvl1pPr marL="342900" indent="-342900" algn="l" rtl="0" eaLnBrk="0" latinLnBrk="1" hangingPunct="0"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Arial" panose="020B0604020202020204" pitchFamily="34" charset="0"/>
              </a:defRPr>
            </a:lvl1pPr>
            <a:lvl2pPr marL="742950" indent="-285750" algn="l" rtl="0" eaLnBrk="0" latinLnBrk="1" hangingPunct="0">
              <a:spcBef>
                <a:spcPts val="55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§"/>
              <a:defRPr kumimoji="1" sz="20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Arial" panose="020B0604020202020204" pitchFamily="34" charset="0"/>
              </a:defRPr>
            </a:lvl2pPr>
            <a:lvl3pPr marL="1143000" indent="-228600" algn="l" rtl="0" eaLnBrk="0" latinLnBrk="1" hangingPunct="0">
              <a:spcBef>
                <a:spcPts val="5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§"/>
              <a:defRPr kumimoji="1" sz="20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Arial" panose="020B0604020202020204" pitchFamily="34" charset="0"/>
              </a:defRPr>
            </a:lvl3pPr>
            <a:lvl4pPr marL="1600200" indent="-228600" algn="l" rtl="0" eaLnBrk="0" latinLnBrk="1" hangingPunct="0">
              <a:spcBef>
                <a:spcPts val="400"/>
              </a:spcBef>
              <a:buClr>
                <a:schemeClr val="accent3"/>
              </a:buClr>
              <a:buSzPct val="75000"/>
              <a:buFont typeface="Wingdings" panose="05000000000000000000" pitchFamily="2" charset="2"/>
              <a:buChar char=""/>
              <a:defRPr kumimoji="1" sz="18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Arial" panose="020B0604020202020204" pitchFamily="34" charset="0"/>
              </a:defRPr>
            </a:lvl4pPr>
            <a:lvl5pPr marL="2057400" indent="-228600" algn="l" rtl="0" eaLnBrk="0" latinLnBrk="1" hangingPunct="0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1" sz="18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Arial" panose="020B0604020202020204" pitchFamily="34" charset="0"/>
              </a:defRPr>
            </a:lvl5pPr>
            <a:lvl6pPr marL="25146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/>
              <a:buChar char="§"/>
              <a:defRPr kumimoji="1" sz="1800" kern="1200" baseline="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9718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Font typeface="Wingdings"/>
              <a:buChar char="§"/>
              <a:defRPr kumimoji="1" sz="1800" kern="1200" baseline="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4290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buClr>
                <a:schemeClr val="accent3"/>
              </a:buClr>
              <a:buFont typeface="Wingdings"/>
              <a:buChar char="§"/>
              <a:defRPr kumimoji="1" sz="1800" kern="1200" baseline="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8862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buClr>
                <a:schemeClr val="accent4"/>
              </a:buClr>
              <a:buFont typeface="Wingdings"/>
              <a:buChar char="§"/>
              <a:defRPr kumimoji="1" sz="1800" kern="1200" baseline="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import gym</a:t>
            </a: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import </a:t>
            </a:r>
            <a:r>
              <a:rPr lang="en-US" altLang="ko-KR" sz="16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numpy</a:t>
            </a: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 as np</a:t>
            </a: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import random</a:t>
            </a: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from collections import deque</a:t>
            </a: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import </a:t>
            </a:r>
            <a:r>
              <a:rPr lang="en-US" altLang="ko-KR" sz="16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tensorflow</a:t>
            </a: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 as </a:t>
            </a:r>
            <a:r>
              <a:rPr lang="en-US" altLang="ko-KR" sz="16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tf</a:t>
            </a:r>
            <a:endParaRPr lang="en-US" altLang="ko-KR" sz="1600" dirty="0">
              <a:solidFill>
                <a:srgbClr val="000000"/>
              </a:solidFill>
              <a:latin typeface="Trebuchet MS" panose="020B0603020202020204" pitchFamily="34" charset="0"/>
            </a:endParaRP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from </a:t>
            </a:r>
            <a:r>
              <a:rPr lang="en-US" altLang="ko-KR" sz="16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tensorflow.keras.models</a:t>
            </a: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 import Sequential</a:t>
            </a: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from </a:t>
            </a:r>
            <a:r>
              <a:rPr lang="en-US" altLang="ko-KR" sz="16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tensorflow.keras.layers</a:t>
            </a: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 import Dense, </a:t>
            </a:r>
            <a:r>
              <a:rPr lang="en-US" altLang="ko-KR" sz="16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InputLayer</a:t>
            </a:r>
            <a:endParaRPr lang="en-US" altLang="ko-KR" sz="1600" dirty="0">
              <a:solidFill>
                <a:srgbClr val="000000"/>
              </a:solidFill>
              <a:latin typeface="Trebuchet MS" panose="020B0603020202020204" pitchFamily="34" charset="0"/>
            </a:endParaRP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from </a:t>
            </a:r>
            <a:r>
              <a:rPr lang="en-US" altLang="ko-KR" sz="16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keras.optimizers</a:t>
            </a: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 import Adam</a:t>
            </a: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endParaRPr lang="en-US" altLang="ko-KR" sz="1600" dirty="0">
              <a:solidFill>
                <a:srgbClr val="000000"/>
              </a:solidFill>
              <a:latin typeface="Trebuchet MS" panose="020B0603020202020204" pitchFamily="34" charset="0"/>
            </a:endParaRP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env = </a:t>
            </a:r>
            <a:r>
              <a:rPr lang="en-US" altLang="ko-KR" sz="16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gym.make</a:t>
            </a: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("FrozenLake-v1", </a:t>
            </a:r>
            <a:r>
              <a:rPr lang="en-US" altLang="ko-KR" sz="16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is_slippery</a:t>
            </a: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=False)</a:t>
            </a: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endParaRPr lang="en-US" altLang="ko-KR" sz="1600" dirty="0">
              <a:solidFill>
                <a:srgbClr val="000000"/>
              </a:solidFill>
              <a:latin typeface="Trebuchet MS" panose="020B0603020202020204" pitchFamily="34" charset="0"/>
            </a:endParaRP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6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discount_factor</a:t>
            </a: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 = 0.9		# </a:t>
            </a:r>
            <a:r>
              <a:rPr lang="ko-KR" altLang="en-US" sz="16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할인률</a:t>
            </a:r>
            <a:endParaRPr lang="ko-KR" altLang="en-US" sz="1600" dirty="0">
              <a:solidFill>
                <a:srgbClr val="000000"/>
              </a:solidFill>
              <a:latin typeface="Trebuchet MS" panose="020B0603020202020204" pitchFamily="34" charset="0"/>
            </a:endParaRP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epsilon = 1.0			# </a:t>
            </a:r>
            <a:r>
              <a:rPr lang="ko-KR" altLang="en-US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입실론</a:t>
            </a: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(</a:t>
            </a:r>
            <a:r>
              <a:rPr lang="ko-KR" altLang="en-US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탐사와 활용 비율</a:t>
            </a: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)</a:t>
            </a: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6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num_episodes</a:t>
            </a: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=4000		# </a:t>
            </a:r>
            <a:r>
              <a:rPr lang="ko-KR" altLang="en-US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에피소드 수</a:t>
            </a: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6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max_steps</a:t>
            </a: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=100			# </a:t>
            </a:r>
            <a:r>
              <a:rPr lang="ko-KR" altLang="en-US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한 에피소드 당 최대 스텝</a:t>
            </a: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6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state_size</a:t>
            </a: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 = </a:t>
            </a:r>
            <a:r>
              <a:rPr lang="en-US" altLang="ko-KR" sz="16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env.observation_space.n</a:t>
            </a: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	# </a:t>
            </a:r>
            <a:r>
              <a:rPr lang="ko-KR" altLang="en-US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상태의 수</a:t>
            </a: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(16)</a:t>
            </a: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6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action_size</a:t>
            </a: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 = </a:t>
            </a:r>
            <a:r>
              <a:rPr lang="en-US" altLang="ko-KR" sz="16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env.action_space.n</a:t>
            </a: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	# </a:t>
            </a:r>
            <a:r>
              <a:rPr lang="ko-KR" altLang="en-US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액션의 수</a:t>
            </a: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(4)</a:t>
            </a: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6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learning_rate</a:t>
            </a: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=0.01			# </a:t>
            </a:r>
            <a:r>
              <a:rPr lang="ko-KR" altLang="en-US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신경망의 </a:t>
            </a:r>
            <a:r>
              <a:rPr lang="ko-KR" altLang="en-US" sz="16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학습률</a:t>
            </a:r>
            <a:endParaRPr lang="en-US" altLang="ko-KR" sz="1600" dirty="0">
              <a:solidFill>
                <a:srgbClr val="000000"/>
              </a:solidFill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487088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00021F-027D-4376-B08F-7F39C9150B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</a:t>
            </a:r>
            <a:r>
              <a:rPr lang="en-US" altLang="ko-KR" dirty="0"/>
              <a:t>: </a:t>
            </a:r>
            <a:r>
              <a:rPr lang="ko-KR" altLang="en-US" dirty="0"/>
              <a:t>얼음 호수 게임에서 심층 </a:t>
            </a:r>
            <a:r>
              <a:rPr lang="en-US" altLang="ko-KR" dirty="0"/>
              <a:t>Q-</a:t>
            </a:r>
            <a:r>
              <a:rPr lang="ko-KR" altLang="en-US" dirty="0"/>
              <a:t>학습의 구현</a:t>
            </a:r>
          </a:p>
        </p:txBody>
      </p:sp>
      <p:sp>
        <p:nvSpPr>
          <p:cNvPr id="6" name="내용 개체 틀 3">
            <a:extLst>
              <a:ext uri="{FF2B5EF4-FFF2-40B4-BE49-F238E27FC236}">
                <a16:creationId xmlns:a16="http://schemas.microsoft.com/office/drawing/2014/main" id="{16F4D32A-CDDE-4B39-9EFC-6AFBB3179A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6650" y="1628800"/>
            <a:ext cx="8153400" cy="3412977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vert="horz" wrap="square">
            <a:noAutofit/>
          </a:bodyPr>
          <a:lstStyle>
            <a:lvl1pPr marL="342900" indent="-342900" algn="l" rtl="0" eaLnBrk="0" latinLnBrk="1" hangingPunct="0"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Arial" panose="020B0604020202020204" pitchFamily="34" charset="0"/>
              </a:defRPr>
            </a:lvl1pPr>
            <a:lvl2pPr marL="742950" indent="-285750" algn="l" rtl="0" eaLnBrk="0" latinLnBrk="1" hangingPunct="0">
              <a:spcBef>
                <a:spcPts val="55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§"/>
              <a:defRPr kumimoji="1" sz="20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Arial" panose="020B0604020202020204" pitchFamily="34" charset="0"/>
              </a:defRPr>
            </a:lvl2pPr>
            <a:lvl3pPr marL="1143000" indent="-228600" algn="l" rtl="0" eaLnBrk="0" latinLnBrk="1" hangingPunct="0">
              <a:spcBef>
                <a:spcPts val="5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§"/>
              <a:defRPr kumimoji="1" sz="20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Arial" panose="020B0604020202020204" pitchFamily="34" charset="0"/>
              </a:defRPr>
            </a:lvl3pPr>
            <a:lvl4pPr marL="1600200" indent="-228600" algn="l" rtl="0" eaLnBrk="0" latinLnBrk="1" hangingPunct="0">
              <a:spcBef>
                <a:spcPts val="400"/>
              </a:spcBef>
              <a:buClr>
                <a:schemeClr val="accent3"/>
              </a:buClr>
              <a:buSzPct val="75000"/>
              <a:buFont typeface="Wingdings" panose="05000000000000000000" pitchFamily="2" charset="2"/>
              <a:buChar char=""/>
              <a:defRPr kumimoji="1" sz="18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Arial" panose="020B0604020202020204" pitchFamily="34" charset="0"/>
              </a:defRPr>
            </a:lvl4pPr>
            <a:lvl5pPr marL="2057400" indent="-228600" algn="l" rtl="0" eaLnBrk="0" latinLnBrk="1" hangingPunct="0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1" sz="18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Arial" panose="020B0604020202020204" pitchFamily="34" charset="0"/>
              </a:defRPr>
            </a:lvl5pPr>
            <a:lvl6pPr marL="25146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/>
              <a:buChar char="§"/>
              <a:defRPr kumimoji="1" sz="1800" kern="1200" baseline="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9718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Font typeface="Wingdings"/>
              <a:buChar char="§"/>
              <a:defRPr kumimoji="1" sz="1800" kern="1200" baseline="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4290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buClr>
                <a:schemeClr val="accent3"/>
              </a:buClr>
              <a:buFont typeface="Wingdings"/>
              <a:buChar char="§"/>
              <a:defRPr kumimoji="1" sz="1800" kern="1200" baseline="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8862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buClr>
                <a:schemeClr val="accent4"/>
              </a:buClr>
              <a:buFont typeface="Wingdings"/>
              <a:buChar char="§"/>
              <a:defRPr kumimoji="1" sz="1800" kern="1200" baseline="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model = Sequential()</a:t>
            </a: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6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model.add</a:t>
            </a: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(</a:t>
            </a:r>
            <a:r>
              <a:rPr lang="en-US" altLang="ko-KR" sz="16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InputLayer</a:t>
            </a: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(</a:t>
            </a:r>
            <a:r>
              <a:rPr lang="en-US" altLang="ko-KR" sz="16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batch_input_shape</a:t>
            </a: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=(1, </a:t>
            </a:r>
            <a:r>
              <a:rPr lang="en-US" altLang="ko-KR" sz="16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env.observation_space.n</a:t>
            </a: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)))</a:t>
            </a: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6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model.add</a:t>
            </a: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(Dense(20, activation='</a:t>
            </a:r>
            <a:r>
              <a:rPr lang="en-US" altLang="ko-KR" sz="16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relu</a:t>
            </a: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'))</a:t>
            </a: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6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model.add</a:t>
            </a: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(Dense(</a:t>
            </a:r>
            <a:r>
              <a:rPr lang="en-US" altLang="ko-KR" sz="16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env.action_space.n</a:t>
            </a: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, activation='linear'))</a:t>
            </a: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6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model.compile</a:t>
            </a: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(loss='</a:t>
            </a:r>
            <a:r>
              <a:rPr lang="en-US" altLang="ko-KR" sz="16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mse</a:t>
            </a: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', optimizer='</a:t>
            </a:r>
            <a:r>
              <a:rPr lang="en-US" altLang="ko-KR" sz="16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adam</a:t>
            </a: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', metrics=['</a:t>
            </a:r>
            <a:r>
              <a:rPr lang="en-US" altLang="ko-KR" sz="16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mae</a:t>
            </a: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'])</a:t>
            </a: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endParaRPr lang="en-US" altLang="ko-KR" sz="1600" dirty="0">
              <a:solidFill>
                <a:srgbClr val="000000"/>
              </a:solidFill>
              <a:latin typeface="Trebuchet MS" panose="020B0603020202020204" pitchFamily="34" charset="0"/>
            </a:endParaRP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memory = deque(</a:t>
            </a:r>
            <a:r>
              <a:rPr lang="en-US" altLang="ko-KR" sz="16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maxlen</a:t>
            </a: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=2500)	# </a:t>
            </a:r>
            <a:r>
              <a:rPr lang="ko-KR" altLang="en-US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리플레이 버퍼</a:t>
            </a: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6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batch_size</a:t>
            </a: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=32			# </a:t>
            </a:r>
            <a:r>
              <a:rPr lang="ko-KR" altLang="en-US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리플레이 버퍼에서 한번에 꺼내는 개수</a:t>
            </a: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endParaRPr lang="ko-KR" altLang="en-US" sz="1600" dirty="0">
              <a:solidFill>
                <a:srgbClr val="000000"/>
              </a:solidFill>
              <a:latin typeface="Trebuchet MS" panose="020B0603020202020204" pitchFamily="34" charset="0"/>
            </a:endParaRP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def </a:t>
            </a:r>
            <a:r>
              <a:rPr lang="en-US" altLang="ko-KR" sz="16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one_hot</a:t>
            </a: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(state):</a:t>
            </a: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    </a:t>
            </a:r>
            <a:r>
              <a:rPr lang="en-US" altLang="ko-KR" sz="16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state_m</a:t>
            </a: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=</a:t>
            </a:r>
            <a:r>
              <a:rPr lang="en-US" altLang="ko-KR" sz="16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np.zeros</a:t>
            </a: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((1, </a:t>
            </a:r>
            <a:r>
              <a:rPr lang="en-US" altLang="ko-KR" sz="16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env.observation_space.n</a:t>
            </a: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))</a:t>
            </a: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    </a:t>
            </a:r>
            <a:r>
              <a:rPr lang="en-US" altLang="ko-KR" sz="16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state_m</a:t>
            </a: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[0][state]=1</a:t>
            </a: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    return </a:t>
            </a:r>
            <a:r>
              <a:rPr lang="en-US" altLang="ko-KR" sz="16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state_m</a:t>
            </a:r>
            <a:endParaRPr lang="en-US" altLang="ko-KR" sz="1600" dirty="0">
              <a:solidFill>
                <a:srgbClr val="000000"/>
              </a:solidFill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916240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00021F-027D-4376-B08F-7F39C9150B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</a:t>
            </a:r>
            <a:r>
              <a:rPr lang="en-US" altLang="ko-KR" dirty="0"/>
              <a:t>: </a:t>
            </a:r>
            <a:r>
              <a:rPr lang="ko-KR" altLang="en-US" dirty="0"/>
              <a:t>얼음 호수 게임에서 심층 </a:t>
            </a:r>
            <a:r>
              <a:rPr lang="en-US" altLang="ko-KR" dirty="0"/>
              <a:t>Q-</a:t>
            </a:r>
            <a:r>
              <a:rPr lang="ko-KR" altLang="en-US" dirty="0"/>
              <a:t>학습의 구현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E5FA0FD-FD0E-4F93-B016-3416F8ADC220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내용 개체 틀 3">
            <a:extLst>
              <a:ext uri="{FF2B5EF4-FFF2-40B4-BE49-F238E27FC236}">
                <a16:creationId xmlns:a16="http://schemas.microsoft.com/office/drawing/2014/main" id="{16F4D32A-CDDE-4B39-9EFC-6AFBB3179A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6650" y="1628800"/>
            <a:ext cx="8153400" cy="4848200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vert="horz" wrap="square">
            <a:noAutofit/>
          </a:bodyPr>
          <a:lstStyle>
            <a:lvl1pPr marL="342900" indent="-342900" algn="l" rtl="0" eaLnBrk="0" latinLnBrk="1" hangingPunct="0"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Arial" panose="020B0604020202020204" pitchFamily="34" charset="0"/>
              </a:defRPr>
            </a:lvl1pPr>
            <a:lvl2pPr marL="742950" indent="-285750" algn="l" rtl="0" eaLnBrk="0" latinLnBrk="1" hangingPunct="0">
              <a:spcBef>
                <a:spcPts val="55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§"/>
              <a:defRPr kumimoji="1" sz="20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Arial" panose="020B0604020202020204" pitchFamily="34" charset="0"/>
              </a:defRPr>
            </a:lvl2pPr>
            <a:lvl3pPr marL="1143000" indent="-228600" algn="l" rtl="0" eaLnBrk="0" latinLnBrk="1" hangingPunct="0">
              <a:spcBef>
                <a:spcPts val="5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§"/>
              <a:defRPr kumimoji="1" sz="20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Arial" panose="020B0604020202020204" pitchFamily="34" charset="0"/>
              </a:defRPr>
            </a:lvl3pPr>
            <a:lvl4pPr marL="1600200" indent="-228600" algn="l" rtl="0" eaLnBrk="0" latinLnBrk="1" hangingPunct="0">
              <a:spcBef>
                <a:spcPts val="400"/>
              </a:spcBef>
              <a:buClr>
                <a:schemeClr val="accent3"/>
              </a:buClr>
              <a:buSzPct val="75000"/>
              <a:buFont typeface="Wingdings" panose="05000000000000000000" pitchFamily="2" charset="2"/>
              <a:buChar char=""/>
              <a:defRPr kumimoji="1" sz="18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Arial" panose="020B0604020202020204" pitchFamily="34" charset="0"/>
              </a:defRPr>
            </a:lvl4pPr>
            <a:lvl5pPr marL="2057400" indent="-228600" algn="l" rtl="0" eaLnBrk="0" latinLnBrk="1" hangingPunct="0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1" sz="18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Arial" panose="020B0604020202020204" pitchFamily="34" charset="0"/>
              </a:defRPr>
            </a:lvl5pPr>
            <a:lvl6pPr marL="25146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/>
              <a:buChar char="§"/>
              <a:defRPr kumimoji="1" sz="1800" kern="1200" baseline="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9718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Font typeface="Wingdings"/>
              <a:buChar char="§"/>
              <a:defRPr kumimoji="1" sz="1800" kern="1200" baseline="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4290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buClr>
                <a:schemeClr val="accent3"/>
              </a:buClr>
              <a:buFont typeface="Wingdings"/>
              <a:buChar char="§"/>
              <a:defRPr kumimoji="1" sz="1800" kern="1200" baseline="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8862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buClr>
                <a:schemeClr val="accent4"/>
              </a:buClr>
              <a:buFont typeface="Wingdings"/>
              <a:buChar char="§"/>
              <a:defRPr kumimoji="1" sz="1800" kern="1200" baseline="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def replay(</a:t>
            </a:r>
            <a:r>
              <a:rPr lang="en-US" altLang="ko-KR" sz="16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batch_size</a:t>
            </a: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):</a:t>
            </a: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        global epsilon</a:t>
            </a: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        minibatch=</a:t>
            </a:r>
            <a:r>
              <a:rPr lang="en-US" altLang="ko-KR" sz="16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random.sample</a:t>
            </a: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(memory, </a:t>
            </a:r>
            <a:r>
              <a:rPr lang="en-US" altLang="ko-KR" sz="16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batch_size</a:t>
            </a: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)	# </a:t>
            </a:r>
            <a:r>
              <a:rPr lang="ko-KR" altLang="en-US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배치 크기만큼 꺼낸다</a:t>
            </a: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. </a:t>
            </a: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        for </a:t>
            </a:r>
            <a:r>
              <a:rPr lang="en-US" altLang="ko-KR" sz="16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new_state</a:t>
            </a: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, reward, done, state, action in minibatch:</a:t>
            </a: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            target = reward</a:t>
            </a: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            # ① </a:t>
            </a:r>
            <a:r>
              <a:rPr lang="ko-KR" altLang="en-US" sz="16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목표값을</a:t>
            </a:r>
            <a:r>
              <a:rPr lang="ko-KR" altLang="en-US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 계산한다</a:t>
            </a: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. </a:t>
            </a: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            if not done:</a:t>
            </a: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                target = reward + </a:t>
            </a:r>
            <a:r>
              <a:rPr lang="en-US" altLang="ko-KR" sz="16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discount_factor</a:t>
            </a: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 * </a:t>
            </a:r>
            <a:r>
              <a:rPr lang="en-US" altLang="ko-KR" sz="16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np.max</a:t>
            </a: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(</a:t>
            </a:r>
            <a:r>
              <a:rPr lang="en-US" altLang="ko-KR" sz="16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model.predict</a:t>
            </a: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(</a:t>
            </a:r>
            <a:r>
              <a:rPr lang="en-US" altLang="ko-KR" sz="16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one_hot</a:t>
            </a: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(</a:t>
            </a:r>
            <a:r>
              <a:rPr lang="en-US" altLang="ko-KR" sz="16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new_state</a:t>
            </a: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), verbose=0))</a:t>
            </a: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	     # ② </a:t>
            </a:r>
            <a:r>
              <a:rPr lang="ko-KR" altLang="en-US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현재 상태를 계산한다</a:t>
            </a: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.</a:t>
            </a: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            </a:t>
            </a:r>
            <a:r>
              <a:rPr lang="en-US" altLang="ko-KR" sz="16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target_vector</a:t>
            </a: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 = </a:t>
            </a:r>
            <a:r>
              <a:rPr lang="en-US" altLang="ko-KR" sz="16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model.predict</a:t>
            </a: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(</a:t>
            </a:r>
            <a:r>
              <a:rPr lang="en-US" altLang="ko-KR" sz="16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one_hot</a:t>
            </a: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(state), verbose=0)</a:t>
            </a: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            </a:t>
            </a:r>
            <a:r>
              <a:rPr lang="en-US" altLang="ko-KR" sz="16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target_vector</a:t>
            </a: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[0][action]= target</a:t>
            </a: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            # ③ </a:t>
            </a:r>
            <a:r>
              <a:rPr lang="ko-KR" altLang="en-US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학습을 수행한다</a:t>
            </a: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. </a:t>
            </a: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            </a:t>
            </a:r>
            <a:r>
              <a:rPr lang="en-US" altLang="ko-KR" sz="16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model.fit</a:t>
            </a: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(</a:t>
            </a:r>
            <a:r>
              <a:rPr lang="en-US" altLang="ko-KR" sz="16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one_hot</a:t>
            </a: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(state), </a:t>
            </a:r>
            <a:r>
              <a:rPr lang="en-US" altLang="ko-KR" sz="16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target_vector</a:t>
            </a: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, epochs=1, verbose=0)</a:t>
            </a: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endParaRPr lang="en-US" altLang="ko-KR" sz="1600" dirty="0">
              <a:solidFill>
                <a:srgbClr val="000000"/>
              </a:solidFill>
              <a:latin typeface="Trebuchet MS" panose="020B0603020202020204" pitchFamily="34" charset="0"/>
            </a:endParaRP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        # </a:t>
            </a:r>
            <a:r>
              <a:rPr lang="ko-KR" altLang="en-US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입실론을 수정한다</a:t>
            </a: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. </a:t>
            </a: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        if epsilon &gt; 0.01:</a:t>
            </a: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            epsilon = 0.99 * </a:t>
            </a:r>
            <a:r>
              <a:rPr lang="en-US" altLang="ko-KR" sz="16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np.exp</a:t>
            </a: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(-0.0005*episode) + 0.01</a:t>
            </a:r>
            <a:endParaRPr lang="ko-KR" altLang="en-US" sz="1600" dirty="0">
              <a:solidFill>
                <a:srgbClr val="000000"/>
              </a:solidFill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640863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00021F-027D-4376-B08F-7F39C9150B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</a:t>
            </a:r>
            <a:r>
              <a:rPr lang="en-US" altLang="ko-KR" dirty="0"/>
              <a:t>: </a:t>
            </a:r>
            <a:r>
              <a:rPr lang="ko-KR" altLang="en-US" dirty="0"/>
              <a:t>얼음 호수 게임에서 심층 </a:t>
            </a:r>
            <a:r>
              <a:rPr lang="en-US" altLang="ko-KR" dirty="0"/>
              <a:t>Q-</a:t>
            </a:r>
            <a:r>
              <a:rPr lang="ko-KR" altLang="en-US" dirty="0"/>
              <a:t>학습의 구현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E5FA0FD-FD0E-4F93-B016-3416F8ADC220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내용 개체 틀 3">
            <a:extLst>
              <a:ext uri="{FF2B5EF4-FFF2-40B4-BE49-F238E27FC236}">
                <a16:creationId xmlns:a16="http://schemas.microsoft.com/office/drawing/2014/main" id="{16F4D32A-CDDE-4B39-9EFC-6AFBB3179A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6650" y="1052736"/>
            <a:ext cx="8153400" cy="5400600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vert="horz" wrap="square">
            <a:noAutofit/>
          </a:bodyPr>
          <a:lstStyle>
            <a:lvl1pPr marL="342900" indent="-342900" algn="l" rtl="0" eaLnBrk="0" latinLnBrk="1" hangingPunct="0"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Arial" panose="020B0604020202020204" pitchFamily="34" charset="0"/>
              </a:defRPr>
            </a:lvl1pPr>
            <a:lvl2pPr marL="742950" indent="-285750" algn="l" rtl="0" eaLnBrk="0" latinLnBrk="1" hangingPunct="0">
              <a:spcBef>
                <a:spcPts val="55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§"/>
              <a:defRPr kumimoji="1" sz="20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Arial" panose="020B0604020202020204" pitchFamily="34" charset="0"/>
              </a:defRPr>
            </a:lvl2pPr>
            <a:lvl3pPr marL="1143000" indent="-228600" algn="l" rtl="0" eaLnBrk="0" latinLnBrk="1" hangingPunct="0">
              <a:spcBef>
                <a:spcPts val="5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§"/>
              <a:defRPr kumimoji="1" sz="20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Arial" panose="020B0604020202020204" pitchFamily="34" charset="0"/>
              </a:defRPr>
            </a:lvl3pPr>
            <a:lvl4pPr marL="1600200" indent="-228600" algn="l" rtl="0" eaLnBrk="0" latinLnBrk="1" hangingPunct="0">
              <a:spcBef>
                <a:spcPts val="400"/>
              </a:spcBef>
              <a:buClr>
                <a:schemeClr val="accent3"/>
              </a:buClr>
              <a:buSzPct val="75000"/>
              <a:buFont typeface="Wingdings" panose="05000000000000000000" pitchFamily="2" charset="2"/>
              <a:buChar char=""/>
              <a:defRPr kumimoji="1" sz="18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Arial" panose="020B0604020202020204" pitchFamily="34" charset="0"/>
              </a:defRPr>
            </a:lvl4pPr>
            <a:lvl5pPr marL="2057400" indent="-228600" algn="l" rtl="0" eaLnBrk="0" latinLnBrk="1" hangingPunct="0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1" sz="18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Arial" panose="020B0604020202020204" pitchFamily="34" charset="0"/>
              </a:defRPr>
            </a:lvl5pPr>
            <a:lvl6pPr marL="25146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/>
              <a:buChar char="§"/>
              <a:defRPr kumimoji="1" sz="1800" kern="1200" baseline="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9718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Font typeface="Wingdings"/>
              <a:buChar char="§"/>
              <a:defRPr kumimoji="1" sz="1800" kern="1200" baseline="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4290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buClr>
                <a:schemeClr val="accent3"/>
              </a:buClr>
              <a:buFont typeface="Wingdings"/>
              <a:buChar char="§"/>
              <a:defRPr kumimoji="1" sz="1800" kern="1200" baseline="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8862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buClr>
                <a:schemeClr val="accent4"/>
              </a:buClr>
              <a:buFont typeface="Wingdings"/>
              <a:buChar char="§"/>
              <a:defRPr kumimoji="1" sz="1800" kern="1200" baseline="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for episode in range(</a:t>
            </a:r>
            <a:r>
              <a:rPr lang="en-US" altLang="ko-KR" sz="16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num_episodes</a:t>
            </a: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):		# </a:t>
            </a:r>
            <a:r>
              <a:rPr lang="ko-KR" altLang="en-US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에피소드만큼 반복</a:t>
            </a: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ko-KR" altLang="en-US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    </a:t>
            </a: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state, _ = </a:t>
            </a:r>
            <a:r>
              <a:rPr lang="en-US" altLang="ko-KR" sz="16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env.reset</a:t>
            </a: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()		# </a:t>
            </a:r>
            <a:r>
              <a:rPr lang="ko-KR" altLang="en-US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환경 초기화</a:t>
            </a: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ko-KR" altLang="en-US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    </a:t>
            </a: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done = False			# </a:t>
            </a:r>
            <a:r>
              <a:rPr lang="ko-KR" altLang="en-US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게임 종료 여부	</a:t>
            </a: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ko-KR" altLang="en-US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    </a:t>
            </a: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print(</a:t>
            </a:r>
            <a:r>
              <a:rPr lang="en-US" altLang="ko-KR" sz="16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f"episode</a:t>
            </a: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={episode} epsilon={epsilon}")</a:t>
            </a: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endParaRPr lang="en-US" altLang="ko-KR" sz="1600" dirty="0">
              <a:solidFill>
                <a:srgbClr val="000000"/>
              </a:solidFill>
              <a:latin typeface="Trebuchet MS" panose="020B0603020202020204" pitchFamily="34" charset="0"/>
            </a:endParaRP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    for </a:t>
            </a:r>
            <a:r>
              <a:rPr lang="en-US" altLang="ko-KR" sz="16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i</a:t>
            </a: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 in range(</a:t>
            </a:r>
            <a:r>
              <a:rPr lang="en-US" altLang="ko-KR" sz="16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max_steps</a:t>
            </a: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):</a:t>
            </a: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        if </a:t>
            </a:r>
            <a:r>
              <a:rPr lang="en-US" altLang="ko-KR" sz="16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np.random.random</a:t>
            </a: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() &lt; epsilon:	# </a:t>
            </a:r>
            <a:r>
              <a:rPr lang="ko-KR" altLang="en-US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입실론보다 난수가 작으면 </a:t>
            </a: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ko-KR" altLang="en-US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            </a:t>
            </a: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action = </a:t>
            </a:r>
            <a:r>
              <a:rPr lang="en-US" altLang="ko-KR" sz="16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env.action_space.sample</a:t>
            </a: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()         # </a:t>
            </a:r>
            <a:r>
              <a:rPr lang="ko-KR" altLang="en-US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액션을 랜덤하게 선택</a:t>
            </a: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ko-KR" altLang="en-US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        </a:t>
            </a: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else:</a:t>
            </a: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            action = </a:t>
            </a:r>
            <a:r>
              <a:rPr lang="en-US" altLang="ko-KR" sz="16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np.argmax</a:t>
            </a: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(</a:t>
            </a:r>
            <a:r>
              <a:rPr lang="en-US" altLang="ko-KR" sz="16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model.predict</a:t>
            </a: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(</a:t>
            </a:r>
            <a:r>
              <a:rPr lang="en-US" altLang="ko-KR" sz="16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one_hot</a:t>
            </a: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(state), verbose=0))	# </a:t>
            </a:r>
            <a:r>
              <a:rPr lang="ko-KR" altLang="en-US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가장 큰 </a:t>
            </a: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Q </a:t>
            </a:r>
            <a:r>
              <a:rPr lang="ko-KR" altLang="en-US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값 액션</a:t>
            </a: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ko-KR" altLang="en-US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        </a:t>
            </a:r>
            <a:r>
              <a:rPr lang="en-US" altLang="ko-KR" sz="16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new_state</a:t>
            </a: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, reward, done, _ , _= </a:t>
            </a:r>
            <a:r>
              <a:rPr lang="en-US" altLang="ko-KR" sz="16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env.step</a:t>
            </a: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(action)	# </a:t>
            </a:r>
            <a:r>
              <a:rPr lang="ko-KR" altLang="en-US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게임 단계 진행</a:t>
            </a: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ko-KR" altLang="en-US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        </a:t>
            </a:r>
            <a:r>
              <a:rPr lang="en-US" altLang="ko-KR" sz="16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memory.append</a:t>
            </a: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((</a:t>
            </a:r>
            <a:r>
              <a:rPr lang="en-US" altLang="ko-KR" sz="16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new_state</a:t>
            </a: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, reward, done, state, action)) # </a:t>
            </a:r>
            <a:r>
              <a:rPr lang="ko-KR" altLang="en-US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리플레이 버퍼에 저장</a:t>
            </a: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ko-KR" altLang="en-US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        </a:t>
            </a: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state = </a:t>
            </a:r>
            <a:r>
              <a:rPr lang="en-US" altLang="ko-KR" sz="16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new_state</a:t>
            </a: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	# </a:t>
            </a:r>
            <a:r>
              <a:rPr lang="ko-KR" altLang="en-US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새로운 상태로 바꾼다</a:t>
            </a: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. </a:t>
            </a: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        if done:</a:t>
            </a: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            print(f'</a:t>
            </a:r>
            <a:r>
              <a:rPr lang="ko-KR" altLang="en-US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에피소드 번호</a:t>
            </a: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: {episode}/{</a:t>
            </a:r>
            <a:r>
              <a:rPr lang="en-US" altLang="ko-KR" sz="16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num_episodes</a:t>
            </a: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} </a:t>
            </a:r>
            <a:r>
              <a:rPr lang="ko-KR" altLang="en-US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스텝</a:t>
            </a: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: {</a:t>
            </a:r>
            <a:r>
              <a:rPr lang="en-US" altLang="ko-KR" sz="16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i</a:t>
            </a: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}  </a:t>
            </a:r>
            <a:r>
              <a:rPr lang="ko-KR" altLang="en-US" sz="16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보상값</a:t>
            </a:r>
            <a:r>
              <a:rPr lang="ko-KR" altLang="en-US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 </a:t>
            </a: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{reward}')</a:t>
            </a: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            break</a:t>
            </a: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endParaRPr lang="en-US" altLang="ko-KR" sz="1600" dirty="0">
              <a:solidFill>
                <a:srgbClr val="000000"/>
              </a:solidFill>
              <a:latin typeface="Trebuchet MS" panose="020B0603020202020204" pitchFamily="34" charset="0"/>
            </a:endParaRP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    if </a:t>
            </a:r>
            <a:r>
              <a:rPr lang="en-US" altLang="ko-KR" sz="16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len</a:t>
            </a: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(memory)&gt; </a:t>
            </a:r>
            <a:r>
              <a:rPr lang="en-US" altLang="ko-KR" sz="16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batch_size</a:t>
            </a: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 :	# </a:t>
            </a:r>
            <a:r>
              <a:rPr lang="ko-KR" altLang="en-US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어느 정도 리플레이 버퍼에 기록이 쌓이면</a:t>
            </a: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ko-KR" altLang="en-US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        </a:t>
            </a: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replay(</a:t>
            </a:r>
            <a:r>
              <a:rPr lang="en-US" altLang="ko-KR" sz="16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batch_size</a:t>
            </a: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)		# </a:t>
            </a:r>
            <a:r>
              <a:rPr lang="ko-KR" altLang="en-US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이때 학습이 이루어진다</a:t>
            </a: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. </a:t>
            </a:r>
            <a:endParaRPr lang="ko-KR" altLang="en-US" sz="1600" dirty="0">
              <a:solidFill>
                <a:srgbClr val="000000"/>
              </a:solidFill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587331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3658F5-B947-4CB6-8EC0-46F6FC3A9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실행 결과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84E698B-CFE8-4ED4-B584-CF7BAF7E5DA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간단한 게임이지만 학습 시간이 아주 많이 걸린다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A90185-69CF-53A5-2B12-19C1989F14DC}"/>
              </a:ext>
            </a:extLst>
          </p:cNvPr>
          <p:cNvSpPr txBox="1"/>
          <p:nvPr/>
        </p:nvSpPr>
        <p:spPr>
          <a:xfrm>
            <a:off x="830205" y="2223286"/>
            <a:ext cx="7701147" cy="121411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127000" marR="0" indent="0" algn="just" fontAlgn="base" latinLnBrk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</a:rPr>
              <a:t>학습 후 테스트 진행중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휴먼명조"/>
            </a:endParaRPr>
          </a:p>
          <a:p>
            <a:pPr marL="127000" marR="0" indent="0" algn="just" fontAlgn="base" latinLnBrk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</a:rPr>
              <a:t>상태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새굴림" panose="02030600000101010101" pitchFamily="18" charset="-127"/>
              </a:rPr>
              <a:t>:4-&gt;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</a:rPr>
              <a:t>상태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새굴림" panose="02030600000101010101" pitchFamily="18" charset="-127"/>
              </a:rPr>
              <a:t>:8-&gt;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</a:rPr>
              <a:t>상태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새굴림" panose="02030600000101010101" pitchFamily="18" charset="-127"/>
              </a:rPr>
              <a:t>:9-&gt;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</a:rPr>
              <a:t>상태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새굴림" panose="02030600000101010101" pitchFamily="18" charset="-127"/>
              </a:rPr>
              <a:t>:13-&gt;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</a:rPr>
              <a:t>상태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새굴림" panose="02030600000101010101" pitchFamily="18" charset="-127"/>
              </a:rPr>
              <a:t>:14-&gt;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</a:rPr>
              <a:t>상태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새굴림" panose="02030600000101010101" pitchFamily="18" charset="-127"/>
              </a:rPr>
              <a:t>:15-&gt;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</a:rPr>
              <a:t>보상값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새굴림" panose="02030600000101010101" pitchFamily="18" charset="-127"/>
              </a:rPr>
              <a:t>=1.0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휴먼명조"/>
            </a:endParaRPr>
          </a:p>
          <a:p>
            <a:pPr marL="127000" marR="0" indent="0" algn="just" fontAlgn="base" latinLnBrk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</a:rPr>
              <a:t>테스트시 성공률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새굴림" panose="02030600000101010101" pitchFamily="18" charset="-127"/>
              </a:rPr>
              <a:t>=100.0%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휴먼명조"/>
            </a:endParaRPr>
          </a:p>
        </p:txBody>
      </p:sp>
    </p:spTree>
    <p:extLst>
      <p:ext uri="{BB962C8B-B14F-4D97-AF65-F5344CB8AC3E}">
        <p14:creationId xmlns:p14="http://schemas.microsoft.com/office/powerpoint/2010/main" val="186313373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Summary</a:t>
            </a:r>
            <a:r>
              <a:rPr lang="ko-KR" altLang="en-US" dirty="0"/>
              <a:t>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20000"/>
          </a:bodyPr>
          <a:lstStyle/>
          <a:p>
            <a:pPr marR="0" lvl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강화 학습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(Reinforcement Learning)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에서는 에이전트가 어떤 행동을 취할 때마다 외부에서 처벌이나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보상이주어진다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.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컴퓨터는 이 보상을 최대화하는 방향으로 학습을 진행시킨다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.</a:t>
            </a:r>
          </a:p>
          <a:p>
            <a:pPr marR="0" lvl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상태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(state)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는 에이전트의 현재 상황이다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.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보상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(reward)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은 환경으로부터의 피드백이다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.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액션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(action)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는 에이전트의 행동이다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.</a:t>
            </a:r>
          </a:p>
          <a:p>
            <a:pPr marR="0" lvl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강화 학습에서 보상은 “할인된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보상”이다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.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미래의 보상에는 할인 계수 람다를 곱하여 총 보상을 계산한다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.</a:t>
            </a:r>
          </a:p>
          <a:p>
            <a:pPr marR="0" lvl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Q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함수는 상태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s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에 있는 에이전트가 어떤 액션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a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를 실행하여서 얻을 수 있는 미래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보상값의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기대값이다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.</a:t>
            </a:r>
          </a:p>
          <a:p>
            <a:pPr marR="0" lvl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탐사는 가끔 모험을 하는 것이고 활용은 기존의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Q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값을 사용하는 것이다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.</a:t>
            </a:r>
          </a:p>
          <a:p>
            <a:pPr marR="0" lvl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심층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Q-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학습은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Q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값을 심층 신경망을 이용하여 학습한다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.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우리는 신경망을 사용하여 이러한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Q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값을 근사할 수 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.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이러한 신경망을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DQN(Deep Q Network)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이라고 한다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74596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BA25C1-48A4-452B-AD04-52D4896992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강화 학습 프레임워크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DFF0151-041A-4D2A-B938-5A76E0E23164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sz="1600" dirty="0"/>
              <a:t>에이전트</a:t>
            </a:r>
            <a:r>
              <a:rPr lang="en-US" altLang="ko-KR" sz="1600" dirty="0"/>
              <a:t>(agent): </a:t>
            </a:r>
            <a:r>
              <a:rPr lang="ko-KR" altLang="en-US" sz="1600" dirty="0"/>
              <a:t>강화 학습의 중심이 되는 객체</a:t>
            </a:r>
            <a:endParaRPr lang="en-US" altLang="ko-KR" sz="1600" dirty="0"/>
          </a:p>
          <a:p>
            <a:r>
              <a:rPr lang="ko-KR" altLang="en-US" sz="1600" dirty="0"/>
              <a:t>환경</a:t>
            </a:r>
            <a:r>
              <a:rPr lang="en-US" altLang="ko-KR" sz="1600" dirty="0"/>
              <a:t>(Environment): </a:t>
            </a:r>
            <a:r>
              <a:rPr lang="ko-KR" altLang="en-US" sz="1600" dirty="0"/>
              <a:t>에이전트가 작동하는 물리적 세계</a:t>
            </a:r>
          </a:p>
          <a:p>
            <a:r>
              <a:rPr lang="ko-KR" altLang="en-US" sz="1600" dirty="0"/>
              <a:t>상태</a:t>
            </a:r>
            <a:r>
              <a:rPr lang="en-US" altLang="ko-KR" sz="1600" dirty="0"/>
              <a:t>(state): </a:t>
            </a:r>
            <a:r>
              <a:rPr lang="ko-KR" altLang="en-US" sz="1600" dirty="0"/>
              <a:t>에이전트의 현재 상황</a:t>
            </a:r>
            <a:r>
              <a:rPr lang="en-US" altLang="ko-KR" sz="1600" dirty="0"/>
              <a:t>, </a:t>
            </a:r>
            <a:r>
              <a:rPr lang="ko-KR" altLang="en-US" sz="1600" dirty="0"/>
              <a:t>미로에서의 에이전트의 위치가 상태일 수 있다</a:t>
            </a:r>
            <a:r>
              <a:rPr lang="en-US" altLang="ko-KR" sz="1600" dirty="0"/>
              <a:t>.</a:t>
            </a:r>
          </a:p>
          <a:p>
            <a:r>
              <a:rPr lang="ko-KR" altLang="en-US" sz="1600" dirty="0"/>
              <a:t>보상</a:t>
            </a:r>
            <a:r>
              <a:rPr lang="en-US" altLang="ko-KR" sz="1600" dirty="0"/>
              <a:t>(reward) : </a:t>
            </a:r>
            <a:r>
              <a:rPr lang="ko-KR" altLang="en-US" sz="1600" dirty="0"/>
              <a:t>환경으로부터의 피드백</a:t>
            </a:r>
            <a:r>
              <a:rPr lang="en-US" altLang="ko-KR" sz="1600" dirty="0"/>
              <a:t>, </a:t>
            </a:r>
          </a:p>
          <a:p>
            <a:r>
              <a:rPr lang="ko-KR" altLang="en-US" sz="1600" dirty="0"/>
              <a:t>액션</a:t>
            </a:r>
            <a:r>
              <a:rPr lang="en-US" altLang="ko-KR" sz="1600" dirty="0"/>
              <a:t>(action) : </a:t>
            </a:r>
            <a:r>
              <a:rPr lang="ko-KR" altLang="en-US" sz="1600" dirty="0"/>
              <a:t>에이전트의 행동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9D8283B-162B-44B1-9C57-6A0C4EBFB9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812" y="3501008"/>
            <a:ext cx="7894528" cy="2471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7158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title"/>
          </p:nvPr>
        </p:nvSpPr>
        <p:spPr>
          <a:xfrm>
            <a:off x="1260475" y="371475"/>
            <a:ext cx="7623175" cy="5715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ko-KR" sz="3600"/>
              <a:t>Q &amp; A</a:t>
            </a:r>
          </a:p>
        </p:txBody>
      </p:sp>
      <p:pic>
        <p:nvPicPr>
          <p:cNvPr id="62467" name="Picture 3" descr="MCj02406990000[1]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4688" y="1978025"/>
            <a:ext cx="2797175" cy="2024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468" name="Picture 4" descr="MCj04165020000[1]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9913" y="2103438"/>
            <a:ext cx="1706562" cy="163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877539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17F038-05D8-4CBA-8B4C-B7E967D69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게임에서의 강화학습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74E757A-26D7-4362-820F-B9F1EB1A2E36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강화 학습에서 에이전트는 환경 안에서 자신의 보상을 극대화하려고 한다</a:t>
            </a:r>
            <a:r>
              <a:rPr lang="en-US" altLang="ko-KR" dirty="0"/>
              <a:t>. </a:t>
            </a:r>
            <a:r>
              <a:rPr lang="ko-KR" altLang="en-US" dirty="0"/>
              <a:t>보상은 성공 또는 실패에 대한 피드백이다</a:t>
            </a:r>
            <a:r>
              <a:rPr lang="en-US" altLang="ko-KR" dirty="0"/>
              <a:t>. </a:t>
            </a:r>
            <a:r>
              <a:rPr lang="ko-KR" altLang="en-US" dirty="0"/>
              <a:t>에이전트가 행동할 때마다 보상을 받을 필요는 없지만</a:t>
            </a:r>
            <a:r>
              <a:rPr lang="en-US" altLang="ko-KR" dirty="0"/>
              <a:t>, </a:t>
            </a:r>
            <a:r>
              <a:rPr lang="ko-KR" altLang="en-US" dirty="0"/>
              <a:t>보상이 지연될 수 있다</a:t>
            </a:r>
            <a:r>
              <a:rPr lang="en-US" altLang="ko-KR" dirty="0"/>
              <a:t>. </a:t>
            </a:r>
            <a:r>
              <a:rPr lang="ko-KR" altLang="en-US" dirty="0"/>
              <a:t>즉 마지막에 하나의 보상만을 받는 경우도 많다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A27FA37-A4B7-4018-B73E-0CBE397732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3688" y="3398959"/>
            <a:ext cx="5143500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3334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92AA19-CE1E-4E46-9611-2990C2AE7C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보상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92B8EB5C-C5CB-4CE4-9A2F-9F42641FB687}"/>
                  </a:ext>
                </a:extLst>
              </p:cNvPr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pPr algn="l"/>
                <a:r>
                  <a:rPr lang="ko-KR" altLang="en-US" sz="1800" b="0" i="0" u="none" strike="noStrike" baseline="0" dirty="0">
                    <a:latin typeface="SandSm"/>
                  </a:rPr>
                  <a:t>보상은 에이전트 액션이 성공했는지 실패했는지를 알려주는 중요한 피드백이다</a:t>
                </a:r>
                <a:r>
                  <a:rPr lang="en-US" altLang="ko-KR" sz="1800" b="0" i="0" u="none" strike="noStrike" baseline="0" dirty="0">
                    <a:latin typeface="SandSm"/>
                  </a:rPr>
                  <a:t>.</a:t>
                </a:r>
              </a:p>
              <a:p>
                <a:pPr algn="l"/>
                <a:r>
                  <a:rPr lang="ko-KR" altLang="en-US" sz="1800" b="0" i="0" u="none" strike="noStrike" baseline="0" dirty="0">
                    <a:latin typeface="SandSm"/>
                  </a:rPr>
                  <a:t>보상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b="0" i="1" u="none" strike="noStrike" baseline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800" b="0" i="0" u="none" strike="noStrike" baseline="0" smtClean="0"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b>
                        <m:r>
                          <a:rPr lang="en-US" altLang="ko-KR" sz="1800" b="0" i="1" u="none" strike="noStrike" baseline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ko-KR" sz="1800" b="0" i="1" u="none" strike="noStrike" baseline="0" dirty="0">
                    <a:latin typeface="MMaCenturyK-Italic"/>
                  </a:rPr>
                  <a:t> </a:t>
                </a:r>
                <a:r>
                  <a:rPr lang="ko-KR" altLang="en-US" sz="1800" b="0" i="0" u="none" strike="noStrike" baseline="0" dirty="0">
                    <a:latin typeface="SandSm"/>
                  </a:rPr>
                  <a:t>는 시간 </a:t>
                </a:r>
                <a:r>
                  <a:rPr lang="en-US" altLang="ko-KR" sz="1800" b="0" i="0" u="none" strike="noStrike" baseline="0" dirty="0">
                    <a:latin typeface="SandSm"/>
                  </a:rPr>
                  <a:t>t</a:t>
                </a:r>
                <a:r>
                  <a:rPr lang="ko-KR" altLang="en-US" sz="1800" b="0" i="0" u="none" strike="noStrike" baseline="0" dirty="0">
                    <a:latin typeface="SandSm"/>
                  </a:rPr>
                  <a:t>에서 에이전트가 받는 보상이다</a:t>
                </a:r>
                <a:r>
                  <a:rPr lang="en-US" altLang="ko-KR" sz="1800" b="0" i="0" u="none" strike="noStrike" baseline="0" dirty="0">
                    <a:latin typeface="SandSm"/>
                  </a:rPr>
                  <a:t>.</a:t>
                </a:r>
              </a:p>
              <a:p>
                <a:r>
                  <a:rPr lang="ko-KR" altLang="en-US" sz="1800" b="0" i="0" u="none" strike="noStrike" baseline="0" dirty="0">
                    <a:latin typeface="SandSm"/>
                  </a:rPr>
                  <a:t>에이전트가 받는 전체 보상을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b="0" i="1" u="none" strike="noStrike" baseline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800" b="0" i="0" u="none" strike="noStrike" baseline="0" smtClean="0"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b>
                        <m:r>
                          <a:rPr lang="en-US" altLang="ko-KR" sz="1800" b="0" i="1" u="none" strike="noStrike" baseline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ko-KR" sz="1800" b="0" i="1" u="none" strike="noStrike" baseline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sz="1800" b="0" i="0" u="none" strike="noStrike" baseline="0" dirty="0">
                    <a:latin typeface="SandSm"/>
                  </a:rPr>
                  <a:t>라고 하면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800"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b>
                        <m:r>
                          <a:rPr lang="en-US" altLang="ko-KR" sz="18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ko-KR" sz="18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sz="1800" b="0" i="0" u="none" strike="noStrike" baseline="0" dirty="0">
                    <a:latin typeface="SandSm"/>
                  </a:rPr>
                  <a:t>는 다음과 같은 수식으로 나타낼 수 있다</a:t>
                </a:r>
                <a:r>
                  <a:rPr lang="en-US" altLang="ko-KR" sz="1800" b="0" i="0" u="none" strike="noStrike" baseline="0" dirty="0">
                    <a:latin typeface="SandSm"/>
                  </a:rPr>
                  <a:t>.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92B8EB5C-C5CB-4CE4-9A2F-9F42641FB68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t="-122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그림 4">
            <a:extLst>
              <a:ext uri="{FF2B5EF4-FFF2-40B4-BE49-F238E27FC236}">
                <a16:creationId xmlns:a16="http://schemas.microsoft.com/office/drawing/2014/main" id="{FC1340CF-A5AD-4CE0-A920-62E88F1488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9752" y="3140968"/>
            <a:ext cx="3476625" cy="8382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07D7EB9-6FA8-4721-9D90-920330E1B5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6530" y="4078171"/>
            <a:ext cx="5490939" cy="2359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88707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가을">
  <a:themeElements>
    <a:clrScheme name="가을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가을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가을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1_Crayons">
  <a:themeElements>
    <a:clrScheme name="1_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1_Crayons">
      <a:majorFont>
        <a:latin typeface="Comic Sans MS"/>
        <a:ea typeface="굴림"/>
        <a:cs typeface=""/>
      </a:majorFont>
      <a:minorFont>
        <a:latin typeface="Trebuchet MS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mic Sans MS" pitchFamily="66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mic Sans MS" pitchFamily="66" charset="0"/>
          </a:defRPr>
        </a:defPPr>
      </a:lstStyle>
    </a:lnDef>
  </a:objectDefaults>
  <a:extraClrSchemeLst>
    <a:extraClrScheme>
      <a:clrScheme name="1_Crayons 1">
        <a:dk1>
          <a:srgbClr val="000000"/>
        </a:dk1>
        <a:lt1>
          <a:srgbClr val="FFFFFF"/>
        </a:lt1>
        <a:dk2>
          <a:srgbClr val="FF0000"/>
        </a:dk2>
        <a:lt2>
          <a:srgbClr val="FFB800"/>
        </a:lt2>
        <a:accent1>
          <a:srgbClr val="FFEF66"/>
        </a:accent1>
        <a:accent2>
          <a:srgbClr val="000000"/>
        </a:accent2>
        <a:accent3>
          <a:srgbClr val="FFFFFF"/>
        </a:accent3>
        <a:accent4>
          <a:srgbClr val="000000"/>
        </a:accent4>
        <a:accent5>
          <a:srgbClr val="FFF6B8"/>
        </a:accent5>
        <a:accent6>
          <a:srgbClr val="000000"/>
        </a:accent6>
        <a:hlink>
          <a:srgbClr val="00B200"/>
        </a:hlink>
        <a:folHlink>
          <a:srgbClr val="703D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rayons 2">
        <a:dk1>
          <a:srgbClr val="000000"/>
        </a:dk1>
        <a:lt1>
          <a:srgbClr val="FFFFFF"/>
        </a:lt1>
        <a:dk2>
          <a:srgbClr val="000000"/>
        </a:dk2>
        <a:lt2>
          <a:srgbClr val="99CCFF"/>
        </a:lt2>
        <a:accent1>
          <a:srgbClr val="CCCCFF"/>
        </a:accent1>
        <a:accent2>
          <a:srgbClr val="000066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00005C"/>
        </a:accent6>
        <a:hlink>
          <a:srgbClr val="00B200"/>
        </a:hlink>
        <a:folHlink>
          <a:srgbClr val="CCFF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rayons 3">
        <a:dk1>
          <a:srgbClr val="000000"/>
        </a:dk1>
        <a:lt1>
          <a:srgbClr val="FFFFFF"/>
        </a:lt1>
        <a:dk2>
          <a:srgbClr val="000000"/>
        </a:dk2>
        <a:lt2>
          <a:srgbClr val="3399FF"/>
        </a:lt2>
        <a:accent1>
          <a:srgbClr val="CCECFF"/>
        </a:accent1>
        <a:accent2>
          <a:srgbClr val="008080"/>
        </a:accent2>
        <a:accent3>
          <a:srgbClr val="FFFFFF"/>
        </a:accent3>
        <a:accent4>
          <a:srgbClr val="000000"/>
        </a:accent4>
        <a:accent5>
          <a:srgbClr val="E2F4FF"/>
        </a:accent5>
        <a:accent6>
          <a:srgbClr val="007373"/>
        </a:accent6>
        <a:hlink>
          <a:srgbClr val="009999"/>
        </a:hlink>
        <a:folHlink>
          <a:srgbClr val="3366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rayons 4">
        <a:dk1>
          <a:srgbClr val="808000"/>
        </a:dk1>
        <a:lt1>
          <a:srgbClr val="FFFFFF"/>
        </a:lt1>
        <a:dk2>
          <a:srgbClr val="336600"/>
        </a:dk2>
        <a:lt2>
          <a:srgbClr val="FFFFFF"/>
        </a:lt2>
        <a:accent1>
          <a:srgbClr val="99CC00"/>
        </a:accent1>
        <a:accent2>
          <a:srgbClr val="003300"/>
        </a:accent2>
        <a:accent3>
          <a:srgbClr val="ADB8AA"/>
        </a:accent3>
        <a:accent4>
          <a:srgbClr val="DADADA"/>
        </a:accent4>
        <a:accent5>
          <a:srgbClr val="CAE2AA"/>
        </a:accent5>
        <a:accent6>
          <a:srgbClr val="002D00"/>
        </a:accent6>
        <a:hlink>
          <a:srgbClr val="CCCC00"/>
        </a:hlink>
        <a:folHlink>
          <a:srgbClr val="CCFF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rayons 5">
        <a:dk1>
          <a:srgbClr val="808080"/>
        </a:dk1>
        <a:lt1>
          <a:srgbClr val="FFFFFF"/>
        </a:lt1>
        <a:dk2>
          <a:srgbClr val="003366"/>
        </a:dk2>
        <a:lt2>
          <a:srgbClr val="CCECFF"/>
        </a:lt2>
        <a:accent1>
          <a:srgbClr val="33CCCC"/>
        </a:accent1>
        <a:accent2>
          <a:srgbClr val="006699"/>
        </a:accent2>
        <a:accent3>
          <a:srgbClr val="AAADB8"/>
        </a:accent3>
        <a:accent4>
          <a:srgbClr val="DADADA"/>
        </a:accent4>
        <a:accent5>
          <a:srgbClr val="ADE2E2"/>
        </a:accent5>
        <a:accent6>
          <a:srgbClr val="005C8A"/>
        </a:accent6>
        <a:hlink>
          <a:srgbClr val="00FFFF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rayons 6">
        <a:dk1>
          <a:srgbClr val="6666FF"/>
        </a:dk1>
        <a:lt1>
          <a:srgbClr val="FFFFFF"/>
        </a:lt1>
        <a:dk2>
          <a:srgbClr val="000066"/>
        </a:dk2>
        <a:lt2>
          <a:srgbClr val="FFFFFF"/>
        </a:lt2>
        <a:accent1>
          <a:srgbClr val="33CCFF"/>
        </a:accent1>
        <a:accent2>
          <a:srgbClr val="0000FF"/>
        </a:accent2>
        <a:accent3>
          <a:srgbClr val="AAAAB8"/>
        </a:accent3>
        <a:accent4>
          <a:srgbClr val="DADADA"/>
        </a:accent4>
        <a:accent5>
          <a:srgbClr val="ADE2FF"/>
        </a:accent5>
        <a:accent6>
          <a:srgbClr val="0000E7"/>
        </a:accent6>
        <a:hlink>
          <a:srgbClr val="FFFF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rayons 7">
        <a:dk1>
          <a:srgbClr val="000000"/>
        </a:dk1>
        <a:lt1>
          <a:srgbClr val="FFFFFF"/>
        </a:lt1>
        <a:dk2>
          <a:srgbClr val="800080"/>
        </a:dk2>
        <a:lt2>
          <a:srgbClr val="FFFFFF"/>
        </a:lt2>
        <a:accent1>
          <a:srgbClr val="CC66FF"/>
        </a:accent1>
        <a:accent2>
          <a:srgbClr val="990099"/>
        </a:accent2>
        <a:accent3>
          <a:srgbClr val="C0AAC0"/>
        </a:accent3>
        <a:accent4>
          <a:srgbClr val="DADADA"/>
        </a:accent4>
        <a:accent5>
          <a:srgbClr val="E2B8FF"/>
        </a:accent5>
        <a:accent6>
          <a:srgbClr val="8A008A"/>
        </a:accent6>
        <a:hlink>
          <a:srgbClr val="FF9900"/>
        </a:hlink>
        <a:folHlink>
          <a:srgbClr val="FF33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rayons 8">
        <a:dk1>
          <a:srgbClr val="FF3300"/>
        </a:dk1>
        <a:lt1>
          <a:srgbClr val="FFFFFF"/>
        </a:lt1>
        <a:dk2>
          <a:srgbClr val="800000"/>
        </a:dk2>
        <a:lt2>
          <a:srgbClr val="FFFFCC"/>
        </a:lt2>
        <a:accent1>
          <a:srgbClr val="FF7C80"/>
        </a:accent1>
        <a:accent2>
          <a:srgbClr val="990000"/>
        </a:accent2>
        <a:accent3>
          <a:srgbClr val="C0AAAA"/>
        </a:accent3>
        <a:accent4>
          <a:srgbClr val="DADADA"/>
        </a:accent4>
        <a:accent5>
          <a:srgbClr val="FFBFC0"/>
        </a:accent5>
        <a:accent6>
          <a:srgbClr val="8A0000"/>
        </a:accent6>
        <a:hlink>
          <a:srgbClr val="FF66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제01장 인공지능소개(강의)</Template>
  <TotalTime>3567</TotalTime>
  <Words>3205</Words>
  <Application>Microsoft Office PowerPoint</Application>
  <PresentationFormat>화면 슬라이드 쇼(4:3)</PresentationFormat>
  <Paragraphs>347</Paragraphs>
  <Slides>70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15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70</vt:i4>
      </vt:variant>
    </vt:vector>
  </HeadingPairs>
  <TitlesOfParts>
    <vt:vector size="87" baseType="lpstr">
      <vt:lpstr>MMaCenturyK-Italic</vt:lpstr>
      <vt:lpstr>SandSm</vt:lpstr>
      <vt:lpstr>굴림</vt:lpstr>
      <vt:lpstr>맑은 고딕</vt:lpstr>
      <vt:lpstr>새굴림</vt:lpstr>
      <vt:lpstr>휴먼명조</vt:lpstr>
      <vt:lpstr>Arial</vt:lpstr>
      <vt:lpstr>Cambria Math</vt:lpstr>
      <vt:lpstr>Comic Sans MS</vt:lpstr>
      <vt:lpstr>Consolas</vt:lpstr>
      <vt:lpstr>Symbol</vt:lpstr>
      <vt:lpstr>Trebuchet MS</vt:lpstr>
      <vt:lpstr>Tw Cen MT</vt:lpstr>
      <vt:lpstr>Wingdings</vt:lpstr>
      <vt:lpstr>Wingdings 2</vt:lpstr>
      <vt:lpstr>가을</vt:lpstr>
      <vt:lpstr>1_Crayons</vt:lpstr>
      <vt:lpstr>13장 강화 학습</vt:lpstr>
      <vt:lpstr>학습 목표</vt:lpstr>
      <vt:lpstr>강화학습이란?</vt:lpstr>
      <vt:lpstr>알파스타</vt:lpstr>
      <vt:lpstr>강화학습의 기본 원리</vt:lpstr>
      <vt:lpstr>강화 학습과 다른 학습 방법의 비교</vt:lpstr>
      <vt:lpstr>강화 학습 프레임워크</vt:lpstr>
      <vt:lpstr>게임에서의 강화학습</vt:lpstr>
      <vt:lpstr>보상</vt:lpstr>
      <vt:lpstr>할인된 보상</vt:lpstr>
      <vt:lpstr>총 보상</vt:lpstr>
      <vt:lpstr>Q 함수</vt:lpstr>
      <vt:lpstr>정책</vt:lpstr>
      <vt:lpstr>OpenAI</vt:lpstr>
      <vt:lpstr>CartPole 게임</vt:lpstr>
      <vt:lpstr>CartPole 게임</vt:lpstr>
      <vt:lpstr>FrozenLake 게임</vt:lpstr>
      <vt:lpstr>FrozenLake 게임</vt:lpstr>
      <vt:lpstr>FrozenLake 게임</vt:lpstr>
      <vt:lpstr>FrozenLake 게임</vt:lpstr>
      <vt:lpstr>전통 Q-학습</vt:lpstr>
      <vt:lpstr>FrozenLake 게임</vt:lpstr>
      <vt:lpstr>FrozenLake 게임</vt:lpstr>
      <vt:lpstr>동적 프로그래밍의 예</vt:lpstr>
      <vt:lpstr>Q값을 저장하는 배열을 생성한다. </vt:lpstr>
      <vt:lpstr>Q 함수</vt:lpstr>
      <vt:lpstr>정책</vt:lpstr>
      <vt:lpstr>Q 값 순환 관계식</vt:lpstr>
      <vt:lpstr>얼음 호수 문제에서 실제로 Q 값을 계산해보자.</vt:lpstr>
      <vt:lpstr>계속 Q 값은 0이 되지만 반전이 있다. </vt:lpstr>
      <vt:lpstr>상태 s14에서의 Q 값 계산</vt:lpstr>
      <vt:lpstr>Q 값</vt:lpstr>
      <vt:lpstr>탐사(exploration)와 활용(exploit)</vt:lpstr>
      <vt:lpstr>어떻게 하면 새로운 경로도 찾을 수 있을까?</vt:lpstr>
      <vt:lpstr>e-greey 알고리즘</vt:lpstr>
      <vt:lpstr>e-greey 알고리즘</vt:lpstr>
      <vt:lpstr>할인(discount)된 보상</vt:lpstr>
      <vt:lpstr>할인된 보상이 필요한 이유</vt:lpstr>
      <vt:lpstr>보상이 할인되었다면</vt:lpstr>
      <vt:lpstr>확률적인 환경</vt:lpstr>
      <vt:lpstr>최종적인 Q 값 업데이트 방정식</vt:lpstr>
      <vt:lpstr>얼음 호수 게임에서 Q-학습의 구현</vt:lpstr>
      <vt:lpstr>얼음 호수 게임에서 Q-학습의 구현</vt:lpstr>
      <vt:lpstr>Q 테이블의 실제 모습</vt:lpstr>
      <vt:lpstr>실행결과</vt:lpstr>
      <vt:lpstr>Q 테이블을 출력해보자. </vt:lpstr>
      <vt:lpstr>실행결과</vt:lpstr>
      <vt:lpstr>Q 테이블을 출력해보자. </vt:lpstr>
      <vt:lpstr>epislon 설정</vt:lpstr>
      <vt:lpstr>Deep Q-학습</vt:lpstr>
      <vt:lpstr>왜 신경망을 사용하는가?</vt:lpstr>
      <vt:lpstr>PowerPoint 프레젠테이션</vt:lpstr>
      <vt:lpstr>DQN(Deep Q Network)</vt:lpstr>
      <vt:lpstr>Q-학습 vs Deep Q-학습</vt:lpstr>
      <vt:lpstr>학습 방법</vt:lpstr>
      <vt:lpstr>알고리즘</vt:lpstr>
      <vt:lpstr>실제 적용 예: 벽돌 깨기 게임</vt:lpstr>
      <vt:lpstr>신경망의 학습</vt:lpstr>
      <vt:lpstr>강화 학습을 이용한 게임의 성능</vt:lpstr>
      <vt:lpstr>문제점</vt:lpstr>
      <vt:lpstr>심층 Q-학습의 단점</vt:lpstr>
      <vt:lpstr>예제: 얼음 호수 게임에서 심층 Q-학습의 구현</vt:lpstr>
      <vt:lpstr>리플레이 버퍼(replay buffer)</vt:lpstr>
      <vt:lpstr>예제: 얼음 호수 게임에서 심층 Q-학습의 구현</vt:lpstr>
      <vt:lpstr>예제: 얼음 호수 게임에서 심층 Q-학습의 구현</vt:lpstr>
      <vt:lpstr>예제: 얼음 호수 게임에서 심층 Q-학습의 구현</vt:lpstr>
      <vt:lpstr>예제: 얼음 호수 게임에서 심층 Q-학습의 구현</vt:lpstr>
      <vt:lpstr>실행 결과</vt:lpstr>
      <vt:lpstr>Summary </vt:lpstr>
      <vt:lpstr>Q &amp; 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탐색</dc:title>
  <dc:creator>sec</dc:creator>
  <cp:lastModifiedBy>천 인국</cp:lastModifiedBy>
  <cp:revision>1177</cp:revision>
  <dcterms:created xsi:type="dcterms:W3CDTF">2012-03-12T19:09:15Z</dcterms:created>
  <dcterms:modified xsi:type="dcterms:W3CDTF">2023-02-27T01:31:00Z</dcterms:modified>
</cp:coreProperties>
</file>